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3"/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</p:sldIdLst>
  <p:sldSz cy="5143500" cx="9144000"/>
  <p:notesSz cx="6858000" cy="9144000"/>
  <p:embeddedFontLst>
    <p:embeddedFont>
      <p:font typeface="Helvetica Neue"/>
      <p:regular r:id="rId82"/>
      <p:bold r:id="rId83"/>
      <p:italic r:id="rId84"/>
      <p:boldItalic r:id="rId85"/>
    </p:embeddedFont>
    <p:embeddedFont>
      <p:font typeface="Source Sans Pro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HelveticaNeue-italic.fntdata"/><Relationship Id="rId83" Type="http://schemas.openxmlformats.org/officeDocument/2006/relationships/font" Target="fonts/HelveticaNeue-bold.fntdata"/><Relationship Id="rId42" Type="http://schemas.openxmlformats.org/officeDocument/2006/relationships/slide" Target="slides/slide37.xml"/><Relationship Id="rId86" Type="http://schemas.openxmlformats.org/officeDocument/2006/relationships/font" Target="fonts/SourceSansPro-regular.fntdata"/><Relationship Id="rId41" Type="http://schemas.openxmlformats.org/officeDocument/2006/relationships/slide" Target="slides/slide36.xml"/><Relationship Id="rId85" Type="http://schemas.openxmlformats.org/officeDocument/2006/relationships/font" Target="fonts/HelveticaNeue-boldItalic.fntdata"/><Relationship Id="rId44" Type="http://schemas.openxmlformats.org/officeDocument/2006/relationships/slide" Target="slides/slide39.xml"/><Relationship Id="rId88" Type="http://schemas.openxmlformats.org/officeDocument/2006/relationships/font" Target="fonts/SourceSansPro-italic.fntdata"/><Relationship Id="rId43" Type="http://schemas.openxmlformats.org/officeDocument/2006/relationships/slide" Target="slides/slide38.xml"/><Relationship Id="rId87" Type="http://schemas.openxmlformats.org/officeDocument/2006/relationships/font" Target="fonts/SourceSansPro-bold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SourceSansPro-boldItalic.fntdata"/><Relationship Id="rId80" Type="http://schemas.openxmlformats.org/officeDocument/2006/relationships/slide" Target="slides/slide75.xml"/><Relationship Id="rId82" Type="http://schemas.openxmlformats.org/officeDocument/2006/relationships/font" Target="fonts/HelveticaNeue-regular.fntdata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presentation/d/1HxGdeq8MPktHaPb-rlmYYQ723iWzq9ur6Gjo71YiG0Y/edit#slide=id.gc2fcdcce7_216_0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c2fcdcce7_216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c2fcdcce7_2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the latest and longer tutorial here: </a:t>
            </a:r>
            <a:r>
              <a:rPr lang="en" u="sng">
                <a:solidFill>
                  <a:schemeClr val="hlink"/>
                </a:solidFill>
                <a:hlinkClick r:id="rId2"/>
              </a:rPr>
              <a:t>Caffe in a Day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9385c8da_651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9385c8da_651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29385c8da_651_32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29385c8da_651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c2fcdcce7_216_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c2fcdcce7_216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29385c8da_651_34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29385c8da_651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9385c8da_651_37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9385c8da_65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2fcdcce7_216_1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2fcdcce7_216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2fcdcce7_216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2fcdcce7_216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c2fcdcce7_216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c2fcdcce7_216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c2fcdcce7_216_1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c2fcdcce7_216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9385c8da_65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9385c8da_65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2fcdcce7_216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c2fcdcce7_21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29385c8da_651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29385c8da_65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100 ms inference on Titan X for 500x500 image, 21 classes with large, accurate network (derived from VGG)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29385c8da_651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29385c8da_65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29385c8da_651_2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29385c8da_65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1018250fb_1055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1018250fb_105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018250fb_1055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1018250fb_105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9385c8da_651_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9385c8da_65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9385c8da_651_10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9385c8da_65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9385c8da_651_1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9385c8da_651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29385c8da_651_1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29385c8da_651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29385c8da_651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29385c8da_65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2fcdcce7_216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2fcdcce7_21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9385c8da_651_15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9385c8da_65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2fcdcce7_216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2fcdcce7_216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c2fcdcce7_216_18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c2fcdcce7_216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2fcdcce7_216_1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2fcdcce7_216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c2fcdcce7_216_2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c2fcdcce7_216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c2fcdcce7_216_2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c2fcdcce7_216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2fcdcce7_216_2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2fcdcce7_216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c2fcdcce7_216_2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c2fcdcce7_216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c2fcdcce7_216_2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c2fcdcce7_216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c2fcdcce7_216_2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c2fcdcce7_216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2fcdcce7_216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2fcdcce7_216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c2fcdcce7_216_24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c2fcdcce7_216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c2fcdcce7_216_26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c2fcdcce7_216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2fcdcce7_216_2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2fcdcce7_216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2fcdcce7_216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2fcdcce7_216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c2fcdcce7_216_30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c2fcdcce7_216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c2fcdcce7_216_3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c2fcdcce7_216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c2fcdcce7_216_32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c2fcdcce7_216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c2fcdcce7_216_3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c2fcdcce7_216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c2fcdcce7_216_3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c2fcdcce7_216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2fcdcce7_216_3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2fcdcce7_216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2fcdcce7_216_4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2fcdcce7_216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c2fcdcce7_216_3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c2fcdcce7_216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c2fcdcce7_216_3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c2fcdcce7_216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c2fcdcce7_216_37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c2fcdcce7_216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c2fcdcce7_216_37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c2fcdcce7_216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c2fcdcce7_216_39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c2fcdcce7_216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c2fcdcce7_216_40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c2fcdcce7_216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c2fcdcce7_216_4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c2fcdcce7_216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c2fcdcce7_216_4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c2fcdcce7_216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c2fcdcce7_216_4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c2fcdcce7_216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c2fcdcce7_216_4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c2fcdcce7_216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2fcdcce7_216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2fcdcce7_216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c2fcdcce7_216_54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c2fcdcce7_216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c4f58733b_28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c4f58733b_28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c2fcdcce7_216_4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c2fcdcce7_216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7c2fe267_379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67c2fe267_37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67c2fe267_379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67c2fe267_37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7c2fe267_379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7c2fe267_379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1018250fb_1609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1018250fb_160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29385c8da_651_2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29385c8da_651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018250fb_1609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11018250fb_1609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119d0ad744_638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119d0ad744_63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2fcdcce7_216_5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2fcdcce7_21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29385c8da_651_18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29385c8da_65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c2fcdcce7_216_4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c2fcdcce7_216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c2fcdcce7_216_49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c2fcdcce7_216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c2fcdcce7_216_49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c2fcdcce7_216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c2fcdcce7_216_49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c2fcdcce7_216_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c2fcdcce7_216_50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c2fcdcce7_216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c2fcdcce7_216_5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c2fcdcce7_216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2fcdcce7_216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2fcdcce7_216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bdeaaf12d_848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bdeaaf12d_8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85800" y="1583342"/>
            <a:ext cx="7772400" cy="1159856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85800" y="2840054"/>
            <a:ext cx="7772400" cy="784738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0" name="Google Shape;40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 w/Bullets">
  <p:cSld name="Title and Content w/Bullet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4"/>
          <p:cNvSpPr txBox="1"/>
          <p:nvPr>
            <p:ph idx="1" type="body"/>
          </p:nvPr>
        </p:nvSpPr>
        <p:spPr>
          <a:xfrm>
            <a:off x="228600" y="895350"/>
            <a:ext cx="8686800" cy="36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C83727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832519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951E5D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64349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0C3D44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14"/>
          <p:cNvSpPr txBox="1"/>
          <p:nvPr>
            <p:ph type="title"/>
          </p:nvPr>
        </p:nvSpPr>
        <p:spPr>
          <a:xfrm>
            <a:off x="228600" y="0"/>
            <a:ext cx="6583800" cy="73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3" name="Google Shape;13;p3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6" name="Google Shape;16;p4"/>
          <p:cNvSpPr txBox="1"/>
          <p:nvPr>
            <p:ph idx="1" type="body"/>
          </p:nvPr>
        </p:nvSpPr>
        <p:spPr>
          <a:xfrm>
            <a:off x="457200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4692274" y="1200150"/>
            <a:ext cx="3994526" cy="3725681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idx="1" type="body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9" name="Google Shape;29;p9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3" name="Google Shape;33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" name="Google Shape;34;p10"/>
          <p:cNvSpPr txBox="1"/>
          <p:nvPr>
            <p:ph idx="1" type="body"/>
          </p:nvPr>
        </p:nvSpPr>
        <p:spPr>
          <a:xfrm>
            <a:off x="457200" y="819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‑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‑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6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8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" name="Google Shape;25;p8"/>
          <p:cNvSpPr txBox="1"/>
          <p:nvPr>
            <p:ph idx="1" type="body"/>
          </p:nvPr>
        </p:nvSpPr>
        <p:spPr>
          <a:xfrm>
            <a:off x="457200" y="819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 sz="2400">
                <a:solidFill>
                  <a:schemeClr val="dk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200"/>
            </a:lvl1pPr>
            <a:lvl2pPr lvl="1" rtl="0" algn="r">
              <a:buNone/>
              <a:defRPr sz="1200"/>
            </a:lvl2pPr>
            <a:lvl3pPr lvl="2" rtl="0" algn="r">
              <a:buNone/>
              <a:defRPr sz="1200"/>
            </a:lvl3pPr>
            <a:lvl4pPr lvl="3" rtl="0" algn="r">
              <a:buNone/>
              <a:defRPr sz="1200"/>
            </a:lvl4pPr>
            <a:lvl5pPr lvl="4" rtl="0" algn="r">
              <a:buNone/>
              <a:defRPr sz="1200"/>
            </a:lvl5pPr>
            <a:lvl6pPr lvl="5" rtl="0" algn="r">
              <a:buNone/>
              <a:defRPr sz="1200"/>
            </a:lvl6pPr>
            <a:lvl7pPr lvl="6" rtl="0" algn="r">
              <a:buNone/>
              <a:defRPr sz="1200"/>
            </a:lvl7pPr>
            <a:lvl8pPr lvl="7" rtl="0" algn="r">
              <a:buNone/>
              <a:defRPr sz="1200"/>
            </a:lvl8pPr>
            <a:lvl9pPr lvl="8" rtl="0" algn="r">
              <a:buNone/>
              <a:defRPr sz="12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1.png"/><Relationship Id="rId4" Type="http://schemas.openxmlformats.org/officeDocument/2006/relationships/image" Target="../media/image45.png"/><Relationship Id="rId5" Type="http://schemas.openxmlformats.org/officeDocument/2006/relationships/image" Target="../media/image10.png"/><Relationship Id="rId6" Type="http://schemas.openxmlformats.org/officeDocument/2006/relationships/hyperlink" Target="http://caffe.berkeleyvision.org/" TargetMode="External"/><Relationship Id="rId7" Type="http://schemas.openxmlformats.org/officeDocument/2006/relationships/image" Target="../media/image1.png"/><Relationship Id="rId8" Type="http://schemas.openxmlformats.org/officeDocument/2006/relationships/hyperlink" Target="https://github.com/BVLC/caffe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14.png"/><Relationship Id="rId5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BVLC/caffe/pulse/monthly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BVLC/caffe/wiki/Model-Zoo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github.com/BVLC/caffe/wiki/Model-Zoo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://demo.caffe.berkeleyvision.org/" TargetMode="External"/><Relationship Id="rId4" Type="http://schemas.openxmlformats.org/officeDocument/2006/relationships/image" Target="../media/image6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places.csail.mit.edu/" TargetMode="External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3.png"/><Relationship Id="rId4" Type="http://schemas.openxmlformats.org/officeDocument/2006/relationships/hyperlink" Target="http://demo.vislab.berkeleyvision.org/results/flickr_mar23/caffe_fc6%20None%20vw/style_Vintage/test/all/positive/decreasing/1" TargetMode="External"/><Relationship Id="rId9" Type="http://schemas.openxmlformats.org/officeDocument/2006/relationships/hyperlink" Target="http://demo.vislab.berkeleyvision.org/" TargetMode="External"/><Relationship Id="rId5" Type="http://schemas.openxmlformats.org/officeDocument/2006/relationships/hyperlink" Target="http://demo.vislab.berkeleyvision.org/results/flickr_mar23/caffe_fc6%20None%20vw/style_Long_Exposure/test/all/positive/decreasing/1" TargetMode="External"/><Relationship Id="rId6" Type="http://schemas.openxmlformats.org/officeDocument/2006/relationships/hyperlink" Target="http://demo.vislab.berkeleyvision.org/results/flickr_mar23/caffe_fc6%20None%20vw/style_Noir/test/all/positive/decreasing/1" TargetMode="External"/><Relationship Id="rId7" Type="http://schemas.openxmlformats.org/officeDocument/2006/relationships/hyperlink" Target="http://demo.vislab.berkeleyvision.org/results/flickr_mar23/caffe_fc6%20None%20vw/style_Pastel/test/all/positive/decreasing/1" TargetMode="External"/><Relationship Id="rId8" Type="http://schemas.openxmlformats.org/officeDocument/2006/relationships/hyperlink" Target="http://demo.vislab.berkeleyvision.org/results/flickr_mar23/caffe_fc6%20None%20vw/style_Macro/test/all/positive/decreasing/1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rbgirshick/fast-rcnn" TargetMode="External"/><Relationship Id="rId4" Type="http://schemas.openxmlformats.org/officeDocument/2006/relationships/hyperlink" Target="https://github.com/rbgirshick/py-faster-rcnn" TargetMode="External"/><Relationship Id="rId5" Type="http://schemas.openxmlformats.org/officeDocument/2006/relationships/hyperlink" Target="https://github.com/rbgirshick/py-faster-rcnn" TargetMode="External"/><Relationship Id="rId6" Type="http://schemas.openxmlformats.org/officeDocument/2006/relationships/image" Target="../media/image18.png"/><Relationship Id="rId7" Type="http://schemas.openxmlformats.org/officeDocument/2006/relationships/hyperlink" Target="http://arxiv.org/pdf/1504.08083v1.pdf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tutorial.caffe.berkeleyvision.org/caffe-cvpr15-detection.pdf" TargetMode="External"/><Relationship Id="rId4" Type="http://schemas.openxmlformats.org/officeDocument/2006/relationships/hyperlink" Target="http://tutorial.caffe.berkeleyvision.org/caffe-cvpr15-sequences.pdf" TargetMode="External"/><Relationship Id="rId5" Type="http://schemas.openxmlformats.org/officeDocument/2006/relationships/hyperlink" Target="http://tutorial.caffe.berkeleyvision.org/caffe-cvpr15-pixels.pdf" TargetMode="External"/><Relationship Id="rId6" Type="http://schemas.openxmlformats.org/officeDocument/2006/relationships/hyperlink" Target="http://tutorial.caffe.berkeleyvision.org/caffe-cvpr15-improving.pdf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21.png"/><Relationship Id="rId5" Type="http://schemas.openxmlformats.org/officeDocument/2006/relationships/hyperlink" Target="http://www.cv-foundation.org/openaccess/content_cvpr_2015/papers/Long_Fully_Convolutional_Networks_2015_CVPR_paper.pdf" TargetMode="External"/><Relationship Id="rId6" Type="http://schemas.openxmlformats.org/officeDocument/2006/relationships/hyperlink" Target="http://fcn.berkeleyvision.org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hyperlink" Target="http://www.cv-foundation.org/openaccess/content_cvpr_2015/papers/Donahue_Long-Term_Recurrent_Convolutional_2015_CVPR_paper.pdf" TargetMode="External"/><Relationship Id="rId5" Type="http://schemas.openxmlformats.org/officeDocument/2006/relationships/hyperlink" Target="http://jeffdonahue.com/lrcn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www.youtube.com/watch?v=oTfGzObMqQI" TargetMode="External"/><Relationship Id="rId4" Type="http://schemas.openxmlformats.org/officeDocument/2006/relationships/image" Target="../media/image25.jpg"/><Relationship Id="rId5" Type="http://schemas.openxmlformats.org/officeDocument/2006/relationships/hyperlink" Target="http://www.youtube.com/watch?v=RgQEA9LFWjQ" TargetMode="External"/><Relationship Id="rId6" Type="http://schemas.openxmlformats.org/officeDocument/2006/relationships/image" Target="../media/image2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Relationship Id="rId4" Type="http://schemas.openxmlformats.org/officeDocument/2006/relationships/hyperlink" Target="http://arxiv.org/abs/1504.00702" TargetMode="External"/><Relationship Id="rId5" Type="http://schemas.openxmlformats.org/officeDocument/2006/relationships/hyperlink" Target="http://rll.berkeley.edu/gps/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Relationship Id="rId10" Type="http://schemas.openxmlformats.org/officeDocument/2006/relationships/hyperlink" Target="https://github.com/BVLC/caffe/tree/opencl" TargetMode="External"/><Relationship Id="rId9" Type="http://schemas.openxmlformats.org/officeDocument/2006/relationships/image" Target="../media/image32.png"/><Relationship Id="rId5" Type="http://schemas.openxmlformats.org/officeDocument/2006/relationships/hyperlink" Target="http://www.nvidia.com/object/jetson-tx1-dev-kit.html" TargetMode="External"/><Relationship Id="rId6" Type="http://schemas.openxmlformats.org/officeDocument/2006/relationships/hyperlink" Target="http://www.nvidia.com/object/jetson-tk1-embedded-dev-kit.html" TargetMode="External"/><Relationship Id="rId7" Type="http://schemas.openxmlformats.org/officeDocument/2006/relationships/hyperlink" Target="https://github.com/sh1r0/caffe-android-lib" TargetMode="External"/><Relationship Id="rId8" Type="http://schemas.openxmlformats.org/officeDocument/2006/relationships/hyperlink" Target="https://github.com/sh1r0/caffe-android-demo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4.png"/><Relationship Id="rId10" Type="http://schemas.openxmlformats.org/officeDocument/2006/relationships/image" Target="../media/image37.png"/><Relationship Id="rId13" Type="http://schemas.openxmlformats.org/officeDocument/2006/relationships/image" Target="../media/image33.png"/><Relationship Id="rId1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14" Type="http://schemas.openxmlformats.org/officeDocument/2006/relationships/image" Target="../media/image47.png"/><Relationship Id="rId5" Type="http://schemas.openxmlformats.org/officeDocument/2006/relationships/image" Target="../media/image35.png"/><Relationship Id="rId6" Type="http://schemas.openxmlformats.org/officeDocument/2006/relationships/image" Target="../media/image41.png"/><Relationship Id="rId7" Type="http://schemas.openxmlformats.org/officeDocument/2006/relationships/image" Target="../media/image46.png"/><Relationship Id="rId8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facebook/fb-caffe-exts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5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53.png"/><Relationship Id="rId6" Type="http://schemas.openxmlformats.org/officeDocument/2006/relationships/image" Target="../media/image5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23.png"/><Relationship Id="rId8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nbviewer.ipython.org/github/BVLC/caffe/blob/master/examples/00-classification.ipynb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Relationship Id="rId4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://nbviewer.ipython.org/github/BVLC/caffe/blob/master/examples/01-learning-lenet.ipynb" TargetMode="Externa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81.png"/><Relationship Id="rId4" Type="http://schemas.openxmlformats.org/officeDocument/2006/relationships/hyperlink" Target="https://github.com/BVLC/caffe/wiki/Development-Hints#developing-new-layer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Relationship Id="rId4" Type="http://schemas.openxmlformats.org/officeDocument/2006/relationships/image" Target="../media/image7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4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nbviewer.jupyter.org/github/BVLC/caffe/blob/master/examples/brewing-logreg.ipynb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3.jpg"/><Relationship Id="rId4" Type="http://schemas.openxmlformats.org/officeDocument/2006/relationships/image" Target="../media/image92.png"/><Relationship Id="rId5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8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nbviewer.ipython.org/github/BVLC/caffe/blob/tutorial/examples/03-fine-tuning.ipynb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://nbviewer.ipython.org/github/BVLC/caffe/blob/master/examples/net_surgery.ipynb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7.png"/><Relationship Id="rId4" Type="http://schemas.openxmlformats.org/officeDocument/2006/relationships/image" Target="../media/image84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nbviewer.ipython.org/github/BVLC/caffe/blob/master/examples/net_surgery.ipynb" TargetMode="External"/></Relationships>
</file>

<file path=ppt/slides/_rels/slide62.xml.rels><?xml version="1.0" encoding="UTF-8" standalone="yes"?><Relationships xmlns="http://schemas.openxmlformats.org/package/2006/relationships"><Relationship Id="rId10" Type="http://schemas.openxmlformats.org/officeDocument/2006/relationships/hyperlink" Target="http://tutorial.caffe.berkeleyvision.org/caffe-cvpr15-improving.pdf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6.png"/><Relationship Id="rId4" Type="http://schemas.openxmlformats.org/officeDocument/2006/relationships/hyperlink" Target="http://fcn.berkeleyvision.org" TargetMode="External"/><Relationship Id="rId9" Type="http://schemas.openxmlformats.org/officeDocument/2006/relationships/image" Target="../media/image10.png"/><Relationship Id="rId5" Type="http://schemas.openxmlformats.org/officeDocument/2006/relationships/image" Target="../media/image89.png"/><Relationship Id="rId6" Type="http://schemas.openxmlformats.org/officeDocument/2006/relationships/hyperlink" Target="http://tutorial.caffe.berkeleyvision.org/caffe-cvpr15-detection.pdf" TargetMode="External"/><Relationship Id="rId7" Type="http://schemas.openxmlformats.org/officeDocument/2006/relationships/image" Target="../media/image88.png"/><Relationship Id="rId8" Type="http://schemas.openxmlformats.org/officeDocument/2006/relationships/hyperlink" Target="http://tutorial.caffe.berkeleyvision.org/caffe-cvpr15-sequences.pdf" TargetMode="Externa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3.png"/><Relationship Id="rId4" Type="http://schemas.openxmlformats.org/officeDocument/2006/relationships/hyperlink" Target="http://arxiv.org/abs/1504.08083" TargetMode="External"/><Relationship Id="rId5" Type="http://schemas.openxmlformats.org/officeDocument/2006/relationships/hyperlink" Target="https://github.com/rbgirshick/fast-rcnn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95.png"/><Relationship Id="rId4" Type="http://schemas.openxmlformats.org/officeDocument/2006/relationships/image" Target="../media/image87.png"/><Relationship Id="rId5" Type="http://schemas.openxmlformats.org/officeDocument/2006/relationships/hyperlink" Target="http://arxiv.org/abs/1411.4038" TargetMode="External"/><Relationship Id="rId6" Type="http://schemas.openxmlformats.org/officeDocument/2006/relationships/hyperlink" Target="http://fcn.berkeleyvision.org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91.png"/><Relationship Id="rId4" Type="http://schemas.openxmlformats.org/officeDocument/2006/relationships/image" Target="../media/image90.png"/><Relationship Id="rId5" Type="http://schemas.openxmlformats.org/officeDocument/2006/relationships/hyperlink" Target="http://arxiv.org/abs/1411.4389" TargetMode="External"/><Relationship Id="rId6" Type="http://schemas.openxmlformats.org/officeDocument/2006/relationships/hyperlink" Target="http://jeffdonahue.com/lrcn/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groups.google.com/forum/#!forum/caffe-users" TargetMode="External"/><Relationship Id="rId4" Type="http://schemas.openxmlformats.org/officeDocument/2006/relationships/image" Target="../media/image97.png"/><Relationship Id="rId9" Type="http://schemas.openxmlformats.org/officeDocument/2006/relationships/hyperlink" Target="https://github.com/BVLC/caffe/tree/master/docker" TargetMode="External"/><Relationship Id="rId5" Type="http://schemas.openxmlformats.org/officeDocument/2006/relationships/hyperlink" Target="http://caffe.berkeleyvision.org/" TargetMode="External"/><Relationship Id="rId6" Type="http://schemas.openxmlformats.org/officeDocument/2006/relationships/image" Target="../media/image102.png"/><Relationship Id="rId7" Type="http://schemas.openxmlformats.org/officeDocument/2006/relationships/hyperlink" Target="https://github.com/BVLC/caffe" TargetMode="External"/><Relationship Id="rId8" Type="http://schemas.openxmlformats.org/officeDocument/2006/relationships/image" Target="../media/image9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://caffe.berkeleyvision.org/tutorial/" TargetMode="External"/><Relationship Id="rId4" Type="http://schemas.openxmlformats.org/officeDocument/2006/relationships/hyperlink" Target="http://caffe.berkeleyvision.org/#notebook-examples" TargetMode="External"/><Relationship Id="rId9" Type="http://schemas.openxmlformats.org/officeDocument/2006/relationships/hyperlink" Target="http://www.deeplearningbook.org/" TargetMode="External"/><Relationship Id="rId5" Type="http://schemas.openxmlformats.org/officeDocument/2006/relationships/hyperlink" Target="https://groups.google.com/forum/#!forum/caffe-users" TargetMode="External"/><Relationship Id="rId6" Type="http://schemas.openxmlformats.org/officeDocument/2006/relationships/hyperlink" Target="https://gitter.im/BVLC/caffe" TargetMode="External"/><Relationship Id="rId7" Type="http://schemas.openxmlformats.org/officeDocument/2006/relationships/hyperlink" Target="http://vision.stanford.edu/teaching/cs231n/index.html" TargetMode="External"/><Relationship Id="rId8" Type="http://schemas.openxmlformats.org/officeDocument/2006/relationships/hyperlink" Target="http://neuralnetworksanddeeplearning.com/" TargetMode="External"/></Relationships>
</file>

<file path=ppt/slides/_rels/slide69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2.jpg"/><Relationship Id="rId10" Type="http://schemas.openxmlformats.org/officeDocument/2006/relationships/hyperlink" Target="https://github.com/BVLC/caffe/graphs/contributors" TargetMode="External"/><Relationship Id="rId13" Type="http://schemas.openxmlformats.org/officeDocument/2006/relationships/image" Target="../media/image116.png"/><Relationship Id="rId12" Type="http://schemas.openxmlformats.org/officeDocument/2006/relationships/image" Target="../media/image10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15.jpg"/><Relationship Id="rId4" Type="http://schemas.openxmlformats.org/officeDocument/2006/relationships/image" Target="../media/image98.jpg"/><Relationship Id="rId9" Type="http://schemas.openxmlformats.org/officeDocument/2006/relationships/hyperlink" Target="https://github.com/BVLC/caffe/graphs/contributors" TargetMode="External"/><Relationship Id="rId14" Type="http://schemas.openxmlformats.org/officeDocument/2006/relationships/image" Target="../media/image106.png"/><Relationship Id="rId5" Type="http://schemas.openxmlformats.org/officeDocument/2006/relationships/image" Target="../media/image99.jpg"/><Relationship Id="rId6" Type="http://schemas.openxmlformats.org/officeDocument/2006/relationships/image" Target="../media/image103.jpg"/><Relationship Id="rId7" Type="http://schemas.openxmlformats.org/officeDocument/2006/relationships/image" Target="../media/image100.jpg"/><Relationship Id="rId8" Type="http://schemas.openxmlformats.org/officeDocument/2006/relationships/image" Target="../media/image10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1" Type="http://schemas.openxmlformats.org/officeDocument/2006/relationships/image" Target="../media/image44.png"/><Relationship Id="rId10" Type="http://schemas.openxmlformats.org/officeDocument/2006/relationships/image" Target="../media/image36.png"/><Relationship Id="rId1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7.png"/><Relationship Id="rId4" Type="http://schemas.openxmlformats.org/officeDocument/2006/relationships/image" Target="../media/image104.png"/><Relationship Id="rId9" Type="http://schemas.openxmlformats.org/officeDocument/2006/relationships/image" Target="../media/image46.pn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35.png"/><Relationship Id="rId8" Type="http://schemas.openxmlformats.org/officeDocument/2006/relationships/image" Target="../media/image4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://sergeykarayev.com/" TargetMode="External"/><Relationship Id="rId4" Type="http://schemas.openxmlformats.org/officeDocument/2006/relationships/hyperlink" Target="http://matttrent.com/" TargetMode="External"/><Relationship Id="rId9" Type="http://schemas.openxmlformats.org/officeDocument/2006/relationships/hyperlink" Target="http://www.adobe.com/technology/people/seattle/holger-winnemoeller.html" TargetMode="External"/><Relationship Id="rId5" Type="http://schemas.openxmlformats.org/officeDocument/2006/relationships/hyperlink" Target="http://helenhan.me/" TargetMode="External"/><Relationship Id="rId6" Type="http://schemas.openxmlformats.org/officeDocument/2006/relationships/hyperlink" Target="http://www.agarwala.org/" TargetMode="External"/><Relationship Id="rId7" Type="http://schemas.openxmlformats.org/officeDocument/2006/relationships/hyperlink" Target="http://www.eecs.berkeley.edu/~trevor/" TargetMode="External"/><Relationship Id="rId8" Type="http://schemas.openxmlformats.org/officeDocument/2006/relationships/hyperlink" Target="http://www.dgp.toronto.edu/~hertzman/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0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08.png"/><Relationship Id="rId4" Type="http://schemas.openxmlformats.org/officeDocument/2006/relationships/image" Target="../media/image10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0.png"/><Relationship Id="rId4" Type="http://schemas.openxmlformats.org/officeDocument/2006/relationships/image" Target="../media/image1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hyperlink" Target="http://code.flickr.net/2014/10/20/introducing-flickr-park-or-bird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5310" y="4029964"/>
            <a:ext cx="2046715" cy="109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15"/>
          <p:cNvSpPr txBox="1"/>
          <p:nvPr>
            <p:ph idx="4294967295" type="ctrTitle"/>
          </p:nvPr>
        </p:nvSpPr>
        <p:spPr>
          <a:xfrm>
            <a:off x="685800" y="65467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DIY Deep Learning for Vision: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Hands-On Tutorial with Caffe</a:t>
            </a:r>
            <a:endParaRPr/>
          </a:p>
        </p:txBody>
      </p:sp>
      <p:sp>
        <p:nvSpPr>
          <p:cNvPr id="52" name="Google Shape;52;p15"/>
          <p:cNvSpPr txBox="1"/>
          <p:nvPr>
            <p:ph idx="1" type="body"/>
          </p:nvPr>
        </p:nvSpPr>
        <p:spPr>
          <a:xfrm>
            <a:off x="2042175" y="3770000"/>
            <a:ext cx="4909800" cy="13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Evan Shelhamer, Jeff Donahue, Jon Long, Yangqing Jia, and Ross Girshick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</p:txBody>
      </p:sp>
      <p:pic>
        <p:nvPicPr>
          <p:cNvPr id="53" name="Google Shape;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2383" y="1393575"/>
            <a:ext cx="5157119" cy="2356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92875" y="1217663"/>
            <a:ext cx="1171575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5"/>
          <p:cNvSpPr txBox="1"/>
          <p:nvPr/>
        </p:nvSpPr>
        <p:spPr>
          <a:xfrm>
            <a:off x="6952100" y="2343150"/>
            <a:ext cx="185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caffe.berkeleyvision.org</a:t>
            </a:r>
            <a:endParaRPr sz="1200"/>
          </a:p>
        </p:txBody>
      </p:sp>
      <p:pic>
        <p:nvPicPr>
          <p:cNvPr id="56" name="Google Shape;5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26225" y="2794338"/>
            <a:ext cx="904875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5"/>
          <p:cNvSpPr txBox="1"/>
          <p:nvPr/>
        </p:nvSpPr>
        <p:spPr>
          <a:xfrm>
            <a:off x="6952113" y="3699225"/>
            <a:ext cx="1853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8"/>
              </a:rPr>
              <a:t>github.com/BVLC/caffe</a:t>
            </a:r>
            <a:endParaRPr sz="1200"/>
          </a:p>
        </p:txBody>
      </p:sp>
      <p:sp>
        <p:nvSpPr>
          <p:cNvPr id="58" name="Google Shape;58;p15"/>
          <p:cNvSpPr txBox="1"/>
          <p:nvPr/>
        </p:nvSpPr>
        <p:spPr>
          <a:xfrm>
            <a:off x="32400" y="4224200"/>
            <a:ext cx="1629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Look for further details in the </a:t>
            </a:r>
            <a:b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</a:br>
            <a:r>
              <a:rPr lang="en">
                <a:solidFill>
                  <a:srgbClr val="999999"/>
                </a:solidFill>
                <a:latin typeface="Droid Sans"/>
                <a:ea typeface="Droid Sans"/>
                <a:cs typeface="Droid Sans"/>
                <a:sym typeface="Droid Sans"/>
              </a:rPr>
              <a:t>outline notes</a:t>
            </a:r>
            <a:endParaRPr>
              <a:solidFill>
                <a:srgbClr val="999999"/>
              </a:solidFill>
              <a:latin typeface="Droid Sans"/>
              <a:ea typeface="Droid Sans"/>
              <a:cs typeface="Droid Sans"/>
              <a:sym typeface="Droid Sans"/>
            </a:endParaRPr>
          </a:p>
        </p:txBody>
      </p:sp>
      <p:sp>
        <p:nvSpPr>
          <p:cNvPr id="59" name="Google Shape;59;p15"/>
          <p:cNvSpPr/>
          <p:nvPr/>
        </p:nvSpPr>
        <p:spPr>
          <a:xfrm rot="5400000">
            <a:off x="1666350" y="4590650"/>
            <a:ext cx="454200" cy="4641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Caffe?</a:t>
            </a:r>
            <a:endParaRPr/>
          </a:p>
        </p:txBody>
      </p:sp>
      <p:grpSp>
        <p:nvGrpSpPr>
          <p:cNvPr id="135" name="Google Shape;135;p24"/>
          <p:cNvGrpSpPr/>
          <p:nvPr/>
        </p:nvGrpSpPr>
        <p:grpSpPr>
          <a:xfrm>
            <a:off x="683988" y="3594853"/>
            <a:ext cx="6357203" cy="1837520"/>
            <a:chOff x="925725" y="3101800"/>
            <a:chExt cx="7001325" cy="2023700"/>
          </a:xfrm>
        </p:grpSpPr>
        <p:pic>
          <p:nvPicPr>
            <p:cNvPr id="136" name="Google Shape;136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8325" y="3101803"/>
              <a:ext cx="1691017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725" y="3101800"/>
              <a:ext cx="1870350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1600" y="3160263"/>
              <a:ext cx="1695450" cy="113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" name="Google Shape;139;p24"/>
            <p:cNvSpPr txBox="1"/>
            <p:nvPr/>
          </p:nvSpPr>
          <p:spPr>
            <a:xfrm>
              <a:off x="1173000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Prototype</a:t>
              </a:r>
              <a:endParaRPr/>
            </a:p>
          </p:txBody>
        </p:sp>
        <p:sp>
          <p:nvSpPr>
            <p:cNvPr id="140" name="Google Shape;140;p24"/>
            <p:cNvSpPr txBox="1"/>
            <p:nvPr/>
          </p:nvSpPr>
          <p:spPr>
            <a:xfrm>
              <a:off x="3825938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Train</a:t>
              </a:r>
              <a:endParaRPr/>
            </a:p>
          </p:txBody>
        </p:sp>
        <p:sp>
          <p:nvSpPr>
            <p:cNvPr id="141" name="Google Shape;141;p24"/>
            <p:cNvSpPr txBox="1"/>
            <p:nvPr/>
          </p:nvSpPr>
          <p:spPr>
            <a:xfrm>
              <a:off x="6391425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</a:t>
              </a:r>
              <a:endParaRPr/>
            </a:p>
          </p:txBody>
        </p:sp>
        <p:sp>
          <p:nvSpPr>
            <p:cNvPr id="142" name="Google Shape;142;p24"/>
            <p:cNvSpPr txBox="1"/>
            <p:nvPr/>
          </p:nvSpPr>
          <p:spPr>
            <a:xfrm>
              <a:off x="2191350" y="4783800"/>
              <a:ext cx="47613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24"/>
          <p:cNvSpPr txBox="1"/>
          <p:nvPr>
            <p:ph idx="1" type="body"/>
          </p:nvPr>
        </p:nvSpPr>
        <p:spPr>
          <a:xfrm>
            <a:off x="457200" y="819150"/>
            <a:ext cx="82296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Open framework, models, and worked examples</a:t>
            </a:r>
            <a:br>
              <a:rPr lang="en" sz="2200"/>
            </a:br>
            <a:r>
              <a:rPr lang="en" sz="2200"/>
              <a:t>for deep learning</a:t>
            </a:r>
            <a:endParaRPr sz="2200"/>
          </a:p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Pure C++ / CUDA library for deep learning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Command line, Python, MATLAB interfaces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Fast, well-tested code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Tools, reference models, demos, and recipes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Seamless switch between CPU and GPU</a:t>
            </a:r>
            <a:endParaRPr sz="2200"/>
          </a:p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is a Community  </a:t>
            </a:r>
            <a:r>
              <a:rPr lang="en" sz="2400"/>
              <a:t>                       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project pulse</a:t>
            </a:r>
            <a:endParaRPr sz="2400"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75134"/>
            <a:ext cx="9144000" cy="491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5"/>
          <p:cNvPicPr preferRelativeResize="0"/>
          <p:nvPr/>
        </p:nvPicPr>
        <p:blipFill rotWithShape="1">
          <a:blip r:embed="rId5">
            <a:alphaModFix/>
          </a:blip>
          <a:srcRect b="17648" l="0" r="0" t="0"/>
          <a:stretch/>
        </p:blipFill>
        <p:spPr>
          <a:xfrm>
            <a:off x="0" y="1366273"/>
            <a:ext cx="9144000" cy="3794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/>
        </p:nvSpPr>
        <p:spPr>
          <a:xfrm>
            <a:off x="4774900" y="872100"/>
            <a:ext cx="41439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Caffe offers the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model definitions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optimization settings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pre-trained weights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so you can start right away.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BVLC models are licensed for unrestricted use.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The community shares models in our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Model Zoo</a:t>
            </a:r>
            <a:r>
              <a:rPr lang="en" sz="2400"/>
              <a:t>.</a:t>
            </a:r>
            <a:endParaRPr sz="2400"/>
          </a:p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Reference Models</a:t>
            </a:r>
            <a:endParaRPr b="0"/>
          </a:p>
        </p:txBody>
      </p:sp>
      <p:pic>
        <p:nvPicPr>
          <p:cNvPr id="159" name="Google Shape;1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825" y="719700"/>
            <a:ext cx="3715500" cy="323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1458724" y="2239425"/>
            <a:ext cx="1792375" cy="46148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/>
        </p:nvSpPr>
        <p:spPr>
          <a:xfrm>
            <a:off x="786963" y="3802250"/>
            <a:ext cx="3135900" cy="2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Georgia"/>
                <a:ea typeface="Georgia"/>
                <a:cs typeface="Georgia"/>
                <a:sym typeface="Georgia"/>
              </a:rPr>
              <a:t>GoogLeNet: ILSVRC14 winner</a:t>
            </a:r>
            <a:endParaRPr b="1" sz="1200"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457200" y="819150"/>
            <a:ext cx="8686800" cy="28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The Caffe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Model Zoo</a:t>
            </a:r>
            <a:r>
              <a:rPr lang="en"/>
              <a:t> </a:t>
            </a:r>
            <a:r>
              <a:rPr lang="en" sz="1800"/>
              <a:t>open collection of deep models to share innovation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MSRA ResNet ILSVRC15 winner </a:t>
            </a:r>
            <a:r>
              <a:rPr lang="en">
                <a:solidFill>
                  <a:srgbClr val="CC0000"/>
                </a:solidFill>
              </a:rPr>
              <a:t>in the zoo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VGG ILSVRC14 + Devil models </a:t>
            </a:r>
            <a:r>
              <a:rPr lang="en" sz="2400">
                <a:solidFill>
                  <a:srgbClr val="CC0000"/>
                </a:solidFill>
              </a:rPr>
              <a:t>in the zoo</a:t>
            </a:r>
            <a:endParaRPr>
              <a:solidFill>
                <a:srgbClr val="CC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MIT Places scene recognition model </a:t>
            </a:r>
            <a:r>
              <a:rPr lang="en">
                <a:solidFill>
                  <a:srgbClr val="CC0000"/>
                </a:solidFill>
              </a:rPr>
              <a:t>in the zoo</a:t>
            </a:r>
            <a:endParaRPr>
              <a:solidFill>
                <a:srgbClr val="CC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Network-in-Network / CCCP model </a:t>
            </a:r>
            <a:r>
              <a:rPr lang="en">
                <a:solidFill>
                  <a:srgbClr val="CC0000"/>
                </a:solidFill>
              </a:rPr>
              <a:t>in the zoo</a:t>
            </a:r>
            <a:endParaRPr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br>
              <a:rPr lang="en" sz="1200"/>
            </a:br>
            <a:r>
              <a:rPr lang="en" sz="2400"/>
              <a:t>helps disseminate and reproduce research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bundled tools for loading and publishing models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/>
              <a:t>Share Your Models! </a:t>
            </a:r>
            <a:r>
              <a:rPr lang="en" sz="1800"/>
              <a:t>with your citation + license of course</a:t>
            </a:r>
            <a:endParaRPr sz="18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67" name="Google Shape;167;p27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Model Collection</a:t>
            </a:r>
            <a:endParaRPr/>
          </a:p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Brewing by the Numbers...</a:t>
            </a:r>
            <a:endParaRPr/>
          </a:p>
        </p:txBody>
      </p:sp>
      <p:sp>
        <p:nvSpPr>
          <p:cNvPr id="174" name="Google Shape;174;p28"/>
          <p:cNvSpPr txBox="1"/>
          <p:nvPr>
            <p:ph idx="1" type="body"/>
          </p:nvPr>
        </p:nvSpPr>
        <p:spPr>
          <a:xfrm>
            <a:off x="457200" y="819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Speed with Krizhevsky's 2012 model: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‑"/>
            </a:pPr>
            <a:r>
              <a:rPr lang="en"/>
              <a:t>2 ms/image on K40 GPU</a:t>
            </a:r>
            <a:endParaRPr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>
                <a:solidFill>
                  <a:srgbClr val="CC0000"/>
                </a:solidFill>
              </a:rPr>
              <a:t>&lt;1 ms</a:t>
            </a:r>
            <a:r>
              <a:rPr lang="en">
                <a:solidFill>
                  <a:srgbClr val="000000"/>
                </a:solidFill>
              </a:rPr>
              <a:t> inference with Caffe + cuDNN v4 </a:t>
            </a:r>
            <a:r>
              <a:rPr lang="en" sz="1800"/>
              <a:t>on Titan X</a:t>
            </a:r>
            <a:endParaRPr>
              <a:solidFill>
                <a:srgbClr val="000000"/>
              </a:solidFill>
            </a:endParaRPr>
          </a:p>
          <a:p>
            <a:pPr indent="-3810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>
                <a:solidFill>
                  <a:srgbClr val="CC0000"/>
                </a:solidFill>
              </a:rPr>
              <a:t>72 million </a:t>
            </a:r>
            <a:r>
              <a:rPr lang="en">
                <a:solidFill>
                  <a:srgbClr val="000000"/>
                </a:solidFill>
              </a:rPr>
              <a:t>images/day </a:t>
            </a:r>
            <a:r>
              <a:rPr lang="en" sz="1800">
                <a:solidFill>
                  <a:srgbClr val="000000"/>
                </a:solidFill>
              </a:rPr>
              <a:t>with batched IO</a:t>
            </a:r>
            <a:endParaRPr sz="1800">
              <a:solidFill>
                <a:srgbClr val="00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/>
              <a:t>8-core CPU: ~20 ms/image </a:t>
            </a:r>
            <a:r>
              <a:rPr lang="en" sz="1800"/>
              <a:t>Intel optimization in progress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C0000"/>
                </a:solidFill>
              </a:rPr>
              <a:t>9k</a:t>
            </a:r>
            <a:r>
              <a:rPr lang="en" sz="2400"/>
              <a:t> lines of C++ code (20k with tests)</a:t>
            </a:r>
            <a:endParaRPr sz="2400"/>
          </a:p>
        </p:txBody>
      </p:sp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975" y="4703500"/>
            <a:ext cx="8584028" cy="36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9"/>
          <p:cNvSpPr txBox="1"/>
          <p:nvPr>
            <p:ph type="title"/>
          </p:nvPr>
        </p:nvSpPr>
        <p:spPr>
          <a:xfrm>
            <a:off x="457200" y="271747"/>
            <a:ext cx="8229600" cy="15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CAFFE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EXAMPLES + APPLICATIONS</a:t>
            </a:r>
            <a:endParaRPr b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Share a Sip of Brewed Models</a:t>
            </a:r>
            <a:endParaRPr b="0"/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demo.caffe.berkeleyvision.org</a:t>
            </a:r>
            <a:endParaRPr sz="18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demo code open-source and bundled</a:t>
            </a:r>
            <a:endParaRPr sz="1800"/>
          </a:p>
        </p:txBody>
      </p:sp>
      <p:pic>
        <p:nvPicPr>
          <p:cNvPr id="188" name="Google Shape;18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2188" y="2244776"/>
            <a:ext cx="5659626" cy="236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457200" y="205976"/>
            <a:ext cx="8229600" cy="5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Scene Recognition </a:t>
            </a:r>
            <a:r>
              <a:rPr b="0" lang="en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http://places.csail.mit.edu/</a:t>
            </a:r>
            <a:endParaRPr b="0" sz="1800"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5290375" y="4528200"/>
            <a:ext cx="35409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/>
              <a:t>B. Zhou et al. NIPS 14</a:t>
            </a:r>
            <a:endParaRPr i="1" sz="1800"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25" y="751375"/>
            <a:ext cx="6082671" cy="43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Visual Style Recognition</a:t>
            </a:r>
            <a:endParaRPr b="0"/>
          </a:p>
        </p:txBody>
      </p:sp>
      <p:pic>
        <p:nvPicPr>
          <p:cNvPr id="201" name="Google Shape;20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476" y="2236025"/>
            <a:ext cx="5727102" cy="27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6659325" y="2433700"/>
            <a:ext cx="1592700" cy="24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Styles: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Vintage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Long Exposure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Noir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7"/>
              </a:rPr>
              <a:t>Pastel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8"/>
              </a:rPr>
              <a:t>Macro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and so on.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457200" y="1200150"/>
            <a:ext cx="8229600" cy="8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Karayev et al. </a:t>
            </a:r>
            <a:r>
              <a:rPr i="1" lang="en" sz="1800">
                <a:latin typeface="Source Sans Pro"/>
                <a:ea typeface="Source Sans Pro"/>
                <a:cs typeface="Source Sans Pro"/>
                <a:sym typeface="Source Sans Pro"/>
              </a:rPr>
              <a:t>Recognizing Image Style</a:t>
            </a:r>
            <a:r>
              <a:rPr lang="en" sz="1800">
                <a:latin typeface="Source Sans Pro"/>
                <a:ea typeface="Source Sans Pro"/>
                <a:cs typeface="Source Sans Pro"/>
                <a:sym typeface="Source Sans Pro"/>
              </a:rPr>
              <a:t>. BMVC14. Caffe fine-tuning example.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Demo online at </a:t>
            </a:r>
            <a:r>
              <a:rPr lang="en" sz="1800" u="sng">
                <a:solidFill>
                  <a:schemeClr val="hlink"/>
                </a:solidFill>
                <a:hlinkClick r:id="rId9"/>
              </a:rPr>
              <a:t>http://demo.vislab.berkeleyvision.org/</a:t>
            </a:r>
            <a:r>
              <a:rPr lang="en" sz="1800"/>
              <a:t> (see Results Explorer).</a:t>
            </a:r>
            <a:endParaRPr sz="1800"/>
          </a:p>
        </p:txBody>
      </p:sp>
      <p:sp>
        <p:nvSpPr>
          <p:cNvPr id="204" name="Google Shape;204;p32"/>
          <p:cNvSpPr txBox="1"/>
          <p:nvPr/>
        </p:nvSpPr>
        <p:spPr>
          <a:xfrm>
            <a:off x="5009725" y="4869600"/>
            <a:ext cx="1132200" cy="3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[ Image-Style]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457200" y="1368175"/>
            <a:ext cx="5430900" cy="19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Fast R-CNN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convolve once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project + detect</a:t>
            </a:r>
            <a:endParaRPr sz="1800"/>
          </a:p>
        </p:txBody>
      </p:sp>
      <p:sp>
        <p:nvSpPr>
          <p:cNvPr id="210" name="Google Shape;210;p33"/>
          <p:cNvSpPr txBox="1"/>
          <p:nvPr/>
        </p:nvSpPr>
        <p:spPr>
          <a:xfrm>
            <a:off x="5888025" y="4622700"/>
            <a:ext cx="3052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Ross Girshick, Shaoqing Ren, Kaiming He, Jian Sun</a:t>
            </a:r>
            <a:endParaRPr b="1"/>
          </a:p>
        </p:txBody>
      </p:sp>
      <p:sp>
        <p:nvSpPr>
          <p:cNvPr id="211" name="Google Shape;211;p33"/>
          <p:cNvSpPr txBox="1"/>
          <p:nvPr>
            <p:ph idx="1" type="body"/>
          </p:nvPr>
        </p:nvSpPr>
        <p:spPr>
          <a:xfrm>
            <a:off x="507950" y="3130925"/>
            <a:ext cx="6383700" cy="1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 u="sng">
                <a:solidFill>
                  <a:schemeClr val="hlink"/>
                </a:solidFill>
                <a:hlinkClick r:id="rId4"/>
              </a:rPr>
              <a:t>Faster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 R-CNN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end-to-end proposals and detection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image inference in 200 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Region Proposal Net + Fast R-CNN</a:t>
            </a:r>
            <a:endParaRPr sz="1800"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3075" y="1368175"/>
            <a:ext cx="5373726" cy="22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/>
        </p:nvSpPr>
        <p:spPr>
          <a:xfrm>
            <a:off x="507950" y="4622700"/>
            <a:ext cx="48909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papers + code online</a:t>
            </a:r>
            <a:endParaRPr sz="1800"/>
          </a:p>
        </p:txBody>
      </p:sp>
      <p:sp>
        <p:nvSpPr>
          <p:cNvPr id="214" name="Google Shape;214;p33">
            <a:hlinkClick r:id="rId7"/>
          </p:cNvPr>
          <p:cNvSpPr txBox="1"/>
          <p:nvPr>
            <p:ph idx="1" type="body"/>
          </p:nvPr>
        </p:nvSpPr>
        <p:spPr>
          <a:xfrm>
            <a:off x="457200" y="819150"/>
            <a:ext cx="8229600" cy="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R-CNNs: Region-based Convolutional Networks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15" name="Google Shape;215;p33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Object Detection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Tutorial Schedule</a:t>
            </a:r>
            <a:br>
              <a:rPr lang="en"/>
            </a:br>
            <a:r>
              <a:rPr b="0" lang="en" sz="2400"/>
              <a:t>Caffe tour and latest roast</a:t>
            </a:r>
            <a:endParaRPr b="0" sz="2400"/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457200" y="1243900"/>
            <a:ext cx="8229600" cy="38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Caffe Tour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the why and how of Caffe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highlight reel of examples + applications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do-it-yourself notebooks</a:t>
            </a:r>
            <a:br>
              <a:rPr lang="en" sz="2200"/>
            </a:b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Latest Roast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detection</a:t>
            </a:r>
            <a:r>
              <a:rPr lang="en" sz="2200"/>
              <a:t> </a:t>
            </a:r>
            <a:r>
              <a:rPr i="1" lang="en" sz="2200"/>
              <a:t>Ross Girshick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4"/>
              </a:rPr>
              <a:t>sequences and vision</a:t>
            </a:r>
            <a:r>
              <a:rPr lang="en" sz="2200"/>
              <a:t> + language </a:t>
            </a:r>
            <a:r>
              <a:rPr i="1" lang="en" sz="2200"/>
              <a:t>Jeff Donahue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5"/>
              </a:rPr>
              <a:t>pixelwise prediction</a:t>
            </a:r>
            <a:r>
              <a:rPr lang="en" sz="2200"/>
              <a:t> </a:t>
            </a:r>
            <a:r>
              <a:rPr i="1" lang="en" sz="2200"/>
              <a:t>Jon Long and Evan Shelhamer</a:t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framework future</a:t>
            </a:r>
            <a:r>
              <a:rPr i="1" lang="en" sz="2200"/>
              <a:t> Yangqing Jia</a:t>
            </a:r>
            <a:endParaRPr sz="2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457200" y="819150"/>
            <a:ext cx="8229600" cy="23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Fully convolutional networks for pixel prediction</a:t>
            </a:r>
            <a:br>
              <a:rPr lang="en" sz="1800"/>
            </a:br>
            <a:r>
              <a:rPr lang="en" sz="1800"/>
              <a:t>in particular semantic segmentation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end-to-end learning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efficient inference and learning</a:t>
            </a:r>
            <a:br>
              <a:rPr lang="en" sz="1800"/>
            </a:br>
            <a:r>
              <a:rPr lang="en" sz="1800"/>
              <a:t>100 ms per-image prediction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multi-modal, multi-task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21" name="Google Shape;221;p3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Pixelwise Prediction</a:t>
            </a:r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457200" y="3109425"/>
            <a:ext cx="40371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Applications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semantic segmentation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denoising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depth estimation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optical flow</a:t>
            </a:r>
            <a:endParaRPr sz="1800"/>
          </a:p>
        </p:txBody>
      </p:sp>
      <p:pic>
        <p:nvPicPr>
          <p:cNvPr id="223" name="Google Shape;2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25" y="1010305"/>
            <a:ext cx="3366751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5672400" y="4569630"/>
            <a:ext cx="30522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Jon Long* &amp; Evan Shelhamer*,</a:t>
            </a:r>
            <a:endParaRPr i="1" sz="12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Trevor Darrell. CVPR’15</a:t>
            </a:r>
            <a:endParaRPr i="1" sz="1200"/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113" y="3001656"/>
            <a:ext cx="2568575" cy="1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507950" y="4673550"/>
            <a:ext cx="4037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CVPR'15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paper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code + models</a:t>
            </a:r>
            <a:endParaRPr sz="1800"/>
          </a:p>
        </p:txBody>
      </p:sp>
      <p:sp>
        <p:nvSpPr>
          <p:cNvPr id="227" name="Google Shape;227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Sequence Tasks</a:t>
            </a:r>
            <a:endParaRPr/>
          </a:p>
        </p:txBody>
      </p:sp>
      <p:sp>
        <p:nvSpPr>
          <p:cNvPr id="233" name="Google Shape;233;p35"/>
          <p:cNvSpPr txBox="1"/>
          <p:nvPr/>
        </p:nvSpPr>
        <p:spPr>
          <a:xfrm>
            <a:off x="5931230" y="4773450"/>
            <a:ext cx="26238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Jeff Donahue et al. CVPR’15</a:t>
            </a:r>
            <a:endParaRPr i="1" sz="1200"/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5" name="Google Shape;23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834775"/>
            <a:ext cx="8648275" cy="38705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idx="1" type="body"/>
          </p:nvPr>
        </p:nvSpPr>
        <p:spPr>
          <a:xfrm>
            <a:off x="457200" y="819150"/>
            <a:ext cx="8229600" cy="203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Recurrent Nets and Long Short Term Memories (LSTM) </a:t>
            </a:r>
            <a:br>
              <a:rPr lang="en" sz="1600"/>
            </a:br>
            <a:r>
              <a:rPr lang="en" sz="1600"/>
              <a:t>are sequential models</a:t>
            </a:r>
            <a:endParaRPr sz="1600"/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video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language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dynamics</a:t>
            </a:r>
            <a:endParaRPr sz="16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/>
              <a:t>learned by backpropagation through time</a:t>
            </a:r>
            <a:endParaRPr sz="1600"/>
          </a:p>
        </p:txBody>
      </p:sp>
      <p:sp>
        <p:nvSpPr>
          <p:cNvPr id="241" name="Google Shape;241;p36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Networks for Sequences</a:t>
            </a:r>
            <a:endParaRPr/>
          </a:p>
        </p:txBody>
      </p:sp>
      <p:pic>
        <p:nvPicPr>
          <p:cNvPr id="242" name="Google Shape;24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9650" y="819138"/>
            <a:ext cx="2991600" cy="22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/>
        </p:nvSpPr>
        <p:spPr>
          <a:xfrm>
            <a:off x="457200" y="3019787"/>
            <a:ext cx="6083400" cy="13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LRCN: Long-term Recurrent Convolutional Network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activity recognition (sequence-in)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image captioning (sequence-out)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" sz="1600">
                <a:solidFill>
                  <a:schemeClr val="dk1"/>
                </a:solidFill>
              </a:rPr>
              <a:t>video captioning (sequence-to-sequence)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6"/>
          <p:cNvSpPr txBox="1"/>
          <p:nvPr/>
        </p:nvSpPr>
        <p:spPr>
          <a:xfrm>
            <a:off x="6132775" y="3175475"/>
            <a:ext cx="2247600" cy="9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LRCN: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recurrent + convolutional for visual sequences</a:t>
            </a:r>
            <a:endParaRPr/>
          </a:p>
        </p:txBody>
      </p:sp>
      <p:sp>
        <p:nvSpPr>
          <p:cNvPr id="246" name="Google Shape;246;p36"/>
          <p:cNvSpPr txBox="1"/>
          <p:nvPr/>
        </p:nvSpPr>
        <p:spPr>
          <a:xfrm>
            <a:off x="507950" y="4682000"/>
            <a:ext cx="4548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CVPR'15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paper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code + models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se are example experiments from BVLC tech report #100:&#10;&#10;End-to-End Training of Deep Visuomotor Policies by Sergey Levine* and Chelsea Finn*, Trevor Darrell, and Pieter Abbeel.&#10;&#10;*equal contribution" id="251" name="Google Shape;251;p37" title="End-to-End Training of Deep Visuomotor Polici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48" y="975150"/>
            <a:ext cx="3945800" cy="29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>
            <p:ph idx="4294967295"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Visuomotor Control</a:t>
            </a:r>
            <a:endParaRPr/>
          </a:p>
        </p:txBody>
      </p:sp>
      <p:sp>
        <p:nvSpPr>
          <p:cNvPr id="253" name="Google Shape;253;p37"/>
          <p:cNvSpPr txBox="1"/>
          <p:nvPr/>
        </p:nvSpPr>
        <p:spPr>
          <a:xfrm>
            <a:off x="5328850" y="4579280"/>
            <a:ext cx="33921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Sergey Levine* &amp; Chelsea Finn*,</a:t>
            </a:r>
            <a:br>
              <a:rPr i="1" lang="en" sz="1200"/>
            </a:br>
            <a:r>
              <a:rPr i="1" lang="en" sz="1200"/>
              <a:t>Trevor Darrell, and Pieter Abbeel</a:t>
            </a:r>
            <a:endParaRPr i="1" sz="1200"/>
          </a:p>
        </p:txBody>
      </p:sp>
      <p:pic>
        <p:nvPicPr>
          <p:cNvPr descr="This input and feature visualization is from BVLC tech report #100:&#10;&#10;End-to-End Training of Deep Visuomotor Policies by Sergey Levine* and Chelsea Finn*, Trevor Darrell, and Pieter Abbeel.&#10;&#10;*equal contribution" id="254" name="Google Shape;254;p37" title="End-to-End Training of Deep Visuomotor Policies: Visual Representation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1000" y="975150"/>
            <a:ext cx="3945800" cy="295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/>
        </p:nvSpPr>
        <p:spPr>
          <a:xfrm>
            <a:off x="1415475" y="3986175"/>
            <a:ext cx="238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example experiments</a:t>
            </a:r>
            <a:endParaRPr sz="1800"/>
          </a:p>
        </p:txBody>
      </p:sp>
      <p:sp>
        <p:nvSpPr>
          <p:cNvPr id="256" name="Google Shape;256;p37"/>
          <p:cNvSpPr txBox="1"/>
          <p:nvPr/>
        </p:nvSpPr>
        <p:spPr>
          <a:xfrm>
            <a:off x="5520650" y="3986175"/>
            <a:ext cx="23865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feature visualization</a:t>
            </a:r>
            <a:endParaRPr sz="1800"/>
          </a:p>
        </p:txBody>
      </p:sp>
      <p:sp>
        <p:nvSpPr>
          <p:cNvPr id="257" name="Google Shape;257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8"/>
          <p:cNvSpPr txBox="1"/>
          <p:nvPr>
            <p:ph idx="4294967295"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Visuomotor Control Architecture</a:t>
            </a:r>
            <a:endParaRPr/>
          </a:p>
        </p:txBody>
      </p:sp>
      <p:sp>
        <p:nvSpPr>
          <p:cNvPr id="263" name="Google Shape;263;p38"/>
          <p:cNvSpPr txBox="1"/>
          <p:nvPr/>
        </p:nvSpPr>
        <p:spPr>
          <a:xfrm>
            <a:off x="5328850" y="4594700"/>
            <a:ext cx="33921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</a:rPr>
              <a:t>Sergey Levine* &amp; Chelsea Finn*,</a:t>
            </a:r>
            <a:br>
              <a:rPr i="1" lang="en" sz="1200">
                <a:solidFill>
                  <a:schemeClr val="dk1"/>
                </a:solidFill>
              </a:rPr>
            </a:br>
            <a:r>
              <a:rPr i="1" lang="en" sz="1200">
                <a:solidFill>
                  <a:schemeClr val="dk1"/>
                </a:solidFill>
              </a:rPr>
              <a:t>Trevor Darrell, and Pieter Abbeel</a:t>
            </a:r>
            <a:endParaRPr i="1" sz="12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/>
          </a:p>
        </p:txBody>
      </p:sp>
      <p:pic>
        <p:nvPicPr>
          <p:cNvPr id="264" name="Google Shape;26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525" y="1317950"/>
            <a:ext cx="9005475" cy="16873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/>
        </p:nvSpPr>
        <p:spPr>
          <a:xfrm>
            <a:off x="138525" y="3005350"/>
            <a:ext cx="5356500" cy="13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multimodal (images &amp; robot configuration)</a:t>
            </a:r>
            <a:br>
              <a:rPr lang="en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runs at 20 Hz - mixed GPU &amp; CPU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for real-time control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66" name="Google Shape;266;p38"/>
          <p:cNvSpPr txBox="1"/>
          <p:nvPr/>
        </p:nvSpPr>
        <p:spPr>
          <a:xfrm>
            <a:off x="507950" y="4682000"/>
            <a:ext cx="4548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paper</a:t>
            </a:r>
            <a:r>
              <a:rPr lang="en" sz="1800"/>
              <a:t> +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code</a:t>
            </a:r>
            <a:r>
              <a:rPr lang="en" sz="1800"/>
              <a:t> for guided policy search</a:t>
            </a:r>
            <a:endParaRPr sz="1200"/>
          </a:p>
        </p:txBody>
      </p:sp>
      <p:sp>
        <p:nvSpPr>
          <p:cNvPr id="267" name="Google Shape;26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9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Embedded Caffe</a:t>
            </a:r>
            <a:endParaRPr/>
          </a:p>
        </p:txBody>
      </p:sp>
      <p:pic>
        <p:nvPicPr>
          <p:cNvPr id="273" name="Google Shape;2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597" y="2615975"/>
            <a:ext cx="1853124" cy="122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/>
        </p:nvSpPr>
        <p:spPr>
          <a:xfrm>
            <a:off x="569050" y="1881750"/>
            <a:ext cx="3739800" cy="3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same model weights,</a:t>
            </a:r>
            <a:br>
              <a:rPr lang="en" sz="1800"/>
            </a:br>
            <a:r>
              <a:rPr lang="en" sz="1800"/>
              <a:t>same framework interface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out-of-the-box on</a:t>
            </a:r>
            <a:br>
              <a:rPr lang="en" sz="1800"/>
            </a:br>
            <a:r>
              <a:rPr lang="en" sz="1800"/>
              <a:t>CUDA platforms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in-progress OpenCL port</a:t>
            </a:r>
            <a:br>
              <a:rPr lang="en" sz="1800"/>
            </a:br>
            <a:r>
              <a:rPr lang="en"/>
              <a:t>thanks Fabian Tschopp!</a:t>
            </a:r>
            <a:br>
              <a:rPr lang="en"/>
            </a:br>
            <a:r>
              <a:rPr lang="en"/>
              <a:t>+ AMD, Intel, and the community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community Android port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thanks sh1r0!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6" name="Google Shape;27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6375" y="3391600"/>
            <a:ext cx="1096224" cy="10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9"/>
          <p:cNvSpPr txBox="1"/>
          <p:nvPr/>
        </p:nvSpPr>
        <p:spPr>
          <a:xfrm>
            <a:off x="4037573" y="3842125"/>
            <a:ext cx="23532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CUDA </a:t>
            </a:r>
            <a:r>
              <a:rPr lang="en" u="sng">
                <a:solidFill>
                  <a:schemeClr val="hlink"/>
                </a:solidFill>
                <a:hlinkClick r:id="rId5"/>
              </a:rPr>
              <a:t>Jetson TX1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6"/>
              </a:rPr>
              <a:t>TK1</a:t>
            </a:r>
            <a:endParaRPr/>
          </a:p>
        </p:txBody>
      </p:sp>
      <p:sp>
        <p:nvSpPr>
          <p:cNvPr id="278" name="Google Shape;278;p39"/>
          <p:cNvSpPr txBox="1"/>
          <p:nvPr/>
        </p:nvSpPr>
        <p:spPr>
          <a:xfrm>
            <a:off x="6637938" y="4525750"/>
            <a:ext cx="18531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</a:t>
            </a:r>
            <a:r>
              <a:rPr lang="en" u="sng">
                <a:solidFill>
                  <a:schemeClr val="hlink"/>
                </a:solidFill>
                <a:hlinkClick r:id="rId7"/>
              </a:rPr>
              <a:t>lib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8"/>
              </a:rPr>
              <a:t>demo</a:t>
            </a:r>
            <a:endParaRPr/>
          </a:p>
        </p:txBody>
      </p:sp>
      <p:pic>
        <p:nvPicPr>
          <p:cNvPr id="279" name="Google Shape;279;p39"/>
          <p:cNvPicPr preferRelativeResize="0"/>
          <p:nvPr/>
        </p:nvPicPr>
        <p:blipFill rotWithShape="1">
          <a:blip r:embed="rId9">
            <a:alphaModFix/>
          </a:blip>
          <a:srcRect b="31782" l="0" r="0" t="0"/>
          <a:stretch/>
        </p:blipFill>
        <p:spPr>
          <a:xfrm>
            <a:off x="7016375" y="2158298"/>
            <a:ext cx="1096225" cy="71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6712503" y="2797300"/>
            <a:ext cx="1704000" cy="5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10"/>
              </a:rPr>
              <a:t>OpenCL branch</a:t>
            </a:r>
            <a:endParaRPr/>
          </a:p>
        </p:txBody>
      </p:sp>
      <p:sp>
        <p:nvSpPr>
          <p:cNvPr id="281" name="Google Shape;281;p39"/>
          <p:cNvSpPr txBox="1"/>
          <p:nvPr>
            <p:ph idx="1" type="body"/>
          </p:nvPr>
        </p:nvSpPr>
        <p:spPr>
          <a:xfrm>
            <a:off x="457200" y="929563"/>
            <a:ext cx="86484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Caffe runs on embedded CUDA hardware and mobile devices</a:t>
            </a:r>
            <a:endParaRPr sz="2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0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Caffeinated Companies</a:t>
            </a:r>
            <a:endParaRPr/>
          </a:p>
        </p:txBody>
      </p:sp>
      <p:sp>
        <p:nvSpPr>
          <p:cNvPr id="287" name="Google Shape;28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8" name="Google Shape;28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0980" y="2445069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0974" y="1169107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6401" y="1156711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77916" y="1156720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99450" y="1156720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99001" y="2444638"/>
            <a:ext cx="880750" cy="8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860" y="1169107"/>
            <a:ext cx="879908" cy="8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439" y="2482275"/>
            <a:ext cx="880750" cy="894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74150" y="2502575"/>
            <a:ext cx="844400" cy="853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4850" y="3832213"/>
            <a:ext cx="880750" cy="44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55975" y="3612025"/>
            <a:ext cx="880750" cy="88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10511" y="2549513"/>
            <a:ext cx="596550" cy="67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2952763" y="3672313"/>
            <a:ext cx="3373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… startups, big companies, more ...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1"/>
          <p:cNvSpPr txBox="1"/>
          <p:nvPr/>
        </p:nvSpPr>
        <p:spPr>
          <a:xfrm>
            <a:off x="457200" y="949425"/>
            <a:ext cx="4340400" cy="36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in production for </a:t>
            </a:r>
            <a:r>
              <a:rPr lang="en" sz="1800">
                <a:solidFill>
                  <a:srgbClr val="C00000"/>
                </a:solidFill>
              </a:rPr>
              <a:t>vision at scale</a:t>
            </a:r>
            <a:r>
              <a:rPr lang="en" sz="1800"/>
              <a:t>:</a:t>
            </a:r>
            <a:br>
              <a:rPr lang="en" sz="1800"/>
            </a:br>
            <a:r>
              <a:rPr lang="en" sz="1800"/>
              <a:t>uploaded photos run through Caffe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C00000"/>
                </a:solidFill>
              </a:rPr>
              <a:t>Automatic Alt Text</a:t>
            </a:r>
            <a:r>
              <a:rPr lang="en" sz="1800"/>
              <a:t> for the blind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On This Day for surfacing memories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objectionable content detection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contributing back to the community: inference tuning, tools, code review</a:t>
            </a:r>
            <a:br>
              <a:rPr lang="en" sz="1800"/>
            </a:br>
            <a:r>
              <a:rPr lang="en" sz="1800"/>
              <a:t>include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fb-caffe-exts</a:t>
            </a:r>
            <a:r>
              <a:rPr lang="en" sz="1200"/>
              <a:t> </a:t>
            </a:r>
            <a:r>
              <a:rPr lang="en"/>
              <a:t>thanks Andrew!</a:t>
            </a:r>
            <a:endParaRPr/>
          </a:p>
        </p:txBody>
      </p:sp>
      <p:sp>
        <p:nvSpPr>
          <p:cNvPr id="306" name="Google Shape;306;p41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at Facebook</a:t>
            </a:r>
            <a:endParaRPr/>
          </a:p>
        </p:txBody>
      </p:sp>
      <p:sp>
        <p:nvSpPr>
          <p:cNvPr id="307" name="Google Shape;307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8" name="Google Shape;308;p41"/>
          <p:cNvSpPr txBox="1"/>
          <p:nvPr/>
        </p:nvSpPr>
        <p:spPr>
          <a:xfrm>
            <a:off x="6387325" y="3666143"/>
            <a:ext cx="23979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Automatic Alt Text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recognize photo content</a:t>
            </a:r>
            <a:br>
              <a:rPr lang="en"/>
            </a:br>
            <a:r>
              <a:rPr lang="en"/>
              <a:t>for accessibility</a:t>
            </a:r>
            <a:endParaRPr/>
          </a:p>
        </p:txBody>
      </p:sp>
      <p:pic>
        <p:nvPicPr>
          <p:cNvPr id="309" name="Google Shape;309;p41"/>
          <p:cNvPicPr preferRelativeResize="0"/>
          <p:nvPr/>
        </p:nvPicPr>
        <p:blipFill rotWithShape="1">
          <a:blip r:embed="rId4">
            <a:alphaModFix/>
          </a:blip>
          <a:srcRect b="0" l="33585" r="0" t="0"/>
          <a:stretch/>
        </p:blipFill>
        <p:spPr>
          <a:xfrm>
            <a:off x="6387350" y="1083900"/>
            <a:ext cx="2398000" cy="24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1"/>
          <p:cNvSpPr txBox="1"/>
          <p:nvPr/>
        </p:nvSpPr>
        <p:spPr>
          <a:xfrm>
            <a:off x="5546900" y="4783900"/>
            <a:ext cx="314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[example credit Facebook]</a:t>
            </a:r>
            <a:endParaRPr i="1" sz="1200"/>
          </a:p>
        </p:txBody>
      </p:sp>
      <p:pic>
        <p:nvPicPr>
          <p:cNvPr id="311" name="Google Shape;31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1313" y="1083899"/>
            <a:ext cx="1423836" cy="2472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1"/>
          <p:cNvSpPr txBox="1"/>
          <p:nvPr/>
        </p:nvSpPr>
        <p:spPr>
          <a:xfrm>
            <a:off x="4804738" y="3556325"/>
            <a:ext cx="1677000" cy="5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On This Day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 content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2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at Pinterest</a:t>
            </a:r>
            <a:endParaRPr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42"/>
          <p:cNvSpPr txBox="1"/>
          <p:nvPr/>
        </p:nvSpPr>
        <p:spPr>
          <a:xfrm>
            <a:off x="457200" y="930075"/>
            <a:ext cx="43200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in production for </a:t>
            </a:r>
            <a:r>
              <a:rPr lang="en" sz="1800">
                <a:solidFill>
                  <a:srgbClr val="C00000"/>
                </a:solidFill>
              </a:rPr>
              <a:t>vision at scale</a:t>
            </a:r>
            <a:r>
              <a:rPr lang="en" sz="1800">
                <a:solidFill>
                  <a:schemeClr val="dk1"/>
                </a:solidFill>
              </a:rPr>
              <a:t>: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uploaded photos run through Caffe</a:t>
            </a:r>
            <a:br>
              <a:rPr lang="en" sz="1800">
                <a:solidFill>
                  <a:schemeClr val="dk1"/>
                </a:solidFill>
              </a:rPr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deep learning for visual search:</a:t>
            </a:r>
            <a:br>
              <a:rPr lang="en" sz="1800"/>
            </a:br>
            <a:r>
              <a:rPr lang="en" sz="1800">
                <a:solidFill>
                  <a:srgbClr val="C00000"/>
                </a:solidFill>
              </a:rPr>
              <a:t>retrieval over billions of images</a:t>
            </a:r>
            <a:br>
              <a:rPr lang="en" sz="1800"/>
            </a:br>
            <a:r>
              <a:rPr lang="en" sz="1800"/>
              <a:t>in &lt;250 ms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rgbClr val="C00000"/>
                </a:solidFill>
              </a:rPr>
              <a:t>~4 million requests/day</a:t>
            </a:r>
            <a:endParaRPr sz="1800">
              <a:solidFill>
                <a:srgbClr val="C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built on an open platform of</a:t>
            </a:r>
            <a:br>
              <a:rPr lang="en" sz="1800">
                <a:solidFill>
                  <a:schemeClr val="dk1"/>
                </a:solidFill>
              </a:rPr>
            </a:br>
            <a:r>
              <a:rPr lang="en" sz="1800">
                <a:solidFill>
                  <a:schemeClr val="dk1"/>
                </a:solidFill>
              </a:rPr>
              <a:t>Caffe, FLANN, Thrift, ...</a:t>
            </a:r>
            <a:endParaRPr sz="1800">
              <a:solidFill>
                <a:srgbClr val="C00000"/>
              </a:solidFill>
            </a:endParaRPr>
          </a:p>
        </p:txBody>
      </p:sp>
      <p:pic>
        <p:nvPicPr>
          <p:cNvPr id="320" name="Google Shape;3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6650" y="1037650"/>
            <a:ext cx="1920628" cy="351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7073" y="1290073"/>
            <a:ext cx="1668000" cy="133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3025" y="3010951"/>
            <a:ext cx="2212050" cy="15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47753" y="1793125"/>
            <a:ext cx="458850" cy="33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7856175" y="2580200"/>
            <a:ext cx="369800" cy="33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2"/>
          <p:cNvSpPr txBox="1"/>
          <p:nvPr/>
        </p:nvSpPr>
        <p:spPr>
          <a:xfrm>
            <a:off x="5546900" y="4783900"/>
            <a:ext cx="31401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[example credit Andrew Zhai, Pinterest]</a:t>
            </a:r>
            <a:endParaRPr i="1"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at Adobe</a:t>
            </a:r>
            <a:endParaRPr/>
          </a:p>
        </p:txBody>
      </p:sp>
      <p:sp>
        <p:nvSpPr>
          <p:cNvPr id="331" name="Google Shape;331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573" y="873223"/>
            <a:ext cx="3373225" cy="23697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3" name="Google Shape;333;p43"/>
          <p:cNvSpPr txBox="1"/>
          <p:nvPr/>
        </p:nvSpPr>
        <p:spPr>
          <a:xfrm>
            <a:off x="457200" y="1235650"/>
            <a:ext cx="3739800" cy="16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training networks for research</a:t>
            </a:r>
            <a:br>
              <a:rPr lang="en" sz="1800"/>
            </a:br>
            <a:r>
              <a:rPr lang="en" sz="1800"/>
              <a:t>in vision and graphics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custom inference in products, including Photoshop</a:t>
            </a:r>
            <a:endParaRPr sz="1800"/>
          </a:p>
        </p:txBody>
      </p:sp>
      <p:sp>
        <p:nvSpPr>
          <p:cNvPr id="334" name="Google Shape;334;p43"/>
          <p:cNvSpPr txBox="1"/>
          <p:nvPr/>
        </p:nvSpPr>
        <p:spPr>
          <a:xfrm>
            <a:off x="5313588" y="3281425"/>
            <a:ext cx="3373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Photoshop Type Similarity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catalogue typefaces automatically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End-to-End Learning for Many Tasks</a:t>
            </a:r>
            <a:endParaRPr b="0" sz="2400"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855" y="2322188"/>
            <a:ext cx="1009488" cy="1214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605" y="1298041"/>
            <a:ext cx="1788212" cy="1279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7367" y="1271191"/>
            <a:ext cx="2013015" cy="1332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7933" y="2811875"/>
            <a:ext cx="1271878" cy="18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10190" y="3276806"/>
            <a:ext cx="1695045" cy="102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63600" y="2998675"/>
            <a:ext cx="1792900" cy="16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Caffe at Yahoo! Japan</a:t>
            </a:r>
            <a:endParaRPr/>
          </a:p>
        </p:txBody>
      </p:sp>
      <p:sp>
        <p:nvSpPr>
          <p:cNvPr id="340" name="Google Shape;340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1" name="Google Shape;341;p44"/>
          <p:cNvSpPr txBox="1"/>
          <p:nvPr/>
        </p:nvSpPr>
        <p:spPr>
          <a:xfrm>
            <a:off x="457200" y="1235650"/>
            <a:ext cx="3739800" cy="22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curate news and restaurant photos for recommendation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arrange user photo albums</a:t>
            </a:r>
            <a:endParaRPr sz="1800"/>
          </a:p>
        </p:txBody>
      </p:sp>
      <p:sp>
        <p:nvSpPr>
          <p:cNvPr id="342" name="Google Shape;342;p44"/>
          <p:cNvSpPr txBox="1"/>
          <p:nvPr/>
        </p:nvSpPr>
        <p:spPr>
          <a:xfrm>
            <a:off x="5313588" y="4269800"/>
            <a:ext cx="3373200" cy="76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News Image Recommendation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 and crop images for news</a:t>
            </a:r>
            <a:endParaRPr/>
          </a:p>
        </p:txBody>
      </p:sp>
      <p:pic>
        <p:nvPicPr>
          <p:cNvPr id="343" name="Google Shape;3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3588" y="670011"/>
            <a:ext cx="3190875" cy="373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44"/>
          <p:cNvSpPr/>
          <p:nvPr/>
        </p:nvSpPr>
        <p:spPr>
          <a:xfrm>
            <a:off x="6763875" y="1055600"/>
            <a:ext cx="1828800" cy="54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350" name="Google Shape;350;p45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instant recognition the Caffe way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6"/>
          <p:cNvPicPr preferRelativeResize="0"/>
          <p:nvPr/>
        </p:nvPicPr>
        <p:blipFill rotWithShape="1">
          <a:blip r:embed="rId3">
            <a:alphaModFix/>
          </a:blip>
          <a:srcRect b="12239" l="13020" r="9430" t="24700"/>
          <a:stretch/>
        </p:blipFill>
        <p:spPr>
          <a:xfrm>
            <a:off x="98100" y="931225"/>
            <a:ext cx="6802775" cy="4148774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Convolutional Network</a:t>
            </a:r>
            <a:endParaRPr sz="3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Convolutional Networks: 1989</a:t>
            </a:r>
            <a:endParaRPr b="0" sz="2400"/>
          </a:p>
        </p:txBody>
      </p:sp>
      <p:sp>
        <p:nvSpPr>
          <p:cNvPr id="362" name="Google Shape;362;p47"/>
          <p:cNvSpPr txBox="1"/>
          <p:nvPr/>
        </p:nvSpPr>
        <p:spPr>
          <a:xfrm>
            <a:off x="649075" y="4072575"/>
            <a:ext cx="50760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LeNet: a layered model composed of convolution and subsampling operations followed by a holistic representation and ultimately a classifier for handwritten digits. [ LeNet ]</a:t>
            </a:r>
            <a:endParaRPr/>
          </a:p>
        </p:txBody>
      </p:sp>
      <p:pic>
        <p:nvPicPr>
          <p:cNvPr id="363" name="Google Shape;3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200" y="1263125"/>
            <a:ext cx="7525024" cy="22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Convolutional Nets: 2012</a:t>
            </a:r>
            <a:endParaRPr b="0" sz="2400"/>
          </a:p>
        </p:txBody>
      </p:sp>
      <p:sp>
        <p:nvSpPr>
          <p:cNvPr id="369" name="Google Shape;369;p48"/>
          <p:cNvSpPr txBox="1"/>
          <p:nvPr/>
        </p:nvSpPr>
        <p:spPr>
          <a:xfrm>
            <a:off x="649075" y="4072575"/>
            <a:ext cx="49164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AlexNet: a layered model composed of convolution, subsampling, and further operations followed by a holistic representation and all-in-all a landmark classifier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ILSVRC12. [ AlexNet ]</a:t>
            </a:r>
            <a:endParaRPr/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675" y="1270450"/>
            <a:ext cx="6924675" cy="235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/>
        </p:nvSpPr>
        <p:spPr>
          <a:xfrm>
            <a:off x="5565475" y="4072575"/>
            <a:ext cx="35784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gpu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non-saturating nonlinearity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regularization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Convolutional Nets: 2014</a:t>
            </a:r>
            <a:endParaRPr sz="2400"/>
          </a:p>
        </p:txBody>
      </p:sp>
      <p:sp>
        <p:nvSpPr>
          <p:cNvPr id="377" name="Google Shape;377;p49"/>
          <p:cNvSpPr txBox="1"/>
          <p:nvPr/>
        </p:nvSpPr>
        <p:spPr>
          <a:xfrm>
            <a:off x="649075" y="3843975"/>
            <a:ext cx="4916400" cy="12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ILSVRC14 Winners: </a:t>
            </a:r>
            <a:r>
              <a:rPr b="1" lang="en"/>
              <a:t>~6.6% Top-5 error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GoogLeNet: composition of multi-scale dimension-reduced modules (pictured)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VGG: 16 layers of 3x3 convolution interleaved with max pooling + 3 fully-connected layers </a:t>
            </a:r>
            <a:endParaRPr/>
          </a:p>
        </p:txBody>
      </p:sp>
      <p:sp>
        <p:nvSpPr>
          <p:cNvPr id="378" name="Google Shape;378;p49"/>
          <p:cNvSpPr txBox="1"/>
          <p:nvPr/>
        </p:nvSpPr>
        <p:spPr>
          <a:xfrm>
            <a:off x="5565475" y="4072575"/>
            <a:ext cx="3578400" cy="7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depth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+ dimensionality reduction</a:t>
            </a:r>
            <a:endParaRPr/>
          </a:p>
        </p:txBody>
      </p:sp>
      <p:pic>
        <p:nvPicPr>
          <p:cNvPr id="379" name="Google Shape;37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875" y="2232375"/>
            <a:ext cx="3784126" cy="20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632000">
            <a:off x="2485875" y="-1357800"/>
            <a:ext cx="2609850" cy="71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LeNet</a:t>
            </a:r>
            <a:endParaRPr/>
          </a:p>
        </p:txBody>
      </p:sp>
      <p:sp>
        <p:nvSpPr>
          <p:cNvPr id="386" name="Google Shape;386;p50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 to the future of visual recognition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Deep Learning, as it is executed...</a:t>
            </a:r>
            <a:endParaRPr sz="2400"/>
          </a:p>
        </p:txBody>
      </p:sp>
      <p:sp>
        <p:nvSpPr>
          <p:cNvPr id="392" name="Google Shape;392;p51"/>
          <p:cNvSpPr txBox="1"/>
          <p:nvPr/>
        </p:nvSpPr>
        <p:spPr>
          <a:xfrm>
            <a:off x="517925" y="1481075"/>
            <a:ext cx="6720300" cy="3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What should a framework handle?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Compositional Models</a:t>
            </a:r>
            <a:endParaRPr sz="2400">
              <a:solidFill>
                <a:srgbClr val="C30000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Decompose the problem and code!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End-to-End Learning</a:t>
            </a:r>
            <a:endParaRPr sz="24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Configure and solve!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Many Architectures and Tasks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	Define, experiment, and extend!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2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Net</a:t>
            </a:r>
            <a:endParaRPr b="0"/>
          </a:p>
        </p:txBody>
      </p:sp>
      <p:sp>
        <p:nvSpPr>
          <p:cNvPr id="398" name="Google Shape;398;p52"/>
          <p:cNvSpPr txBox="1"/>
          <p:nvPr>
            <p:ph idx="1" type="body"/>
          </p:nvPr>
        </p:nvSpPr>
        <p:spPr>
          <a:xfrm>
            <a:off x="680375" y="1441425"/>
            <a:ext cx="4027500" cy="23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"dummy-net"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"data" …}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"conv" …}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"pool" …}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… more layers …</a:t>
            </a:r>
            <a:endParaRPr sz="1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{ name: "loss" …}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99" name="Google Shape;399;p52"/>
          <p:cNvSpPr txBox="1"/>
          <p:nvPr>
            <p:ph idx="1" type="body"/>
          </p:nvPr>
        </p:nvSpPr>
        <p:spPr>
          <a:xfrm>
            <a:off x="457200" y="742950"/>
            <a:ext cx="4601400" cy="1074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" sz="2000"/>
              <a:t>A network is a set of layers</a:t>
            </a:r>
            <a:br>
              <a:rPr lang="en" sz="2000"/>
            </a:br>
            <a:r>
              <a:rPr lang="en" sz="2000"/>
              <a:t>and their connections:</a:t>
            </a:r>
            <a:endParaRPr sz="2000"/>
          </a:p>
        </p:txBody>
      </p:sp>
      <p:grpSp>
        <p:nvGrpSpPr>
          <p:cNvPr id="400" name="Google Shape;400;p52"/>
          <p:cNvGrpSpPr/>
          <p:nvPr/>
        </p:nvGrpSpPr>
        <p:grpSpPr>
          <a:xfrm>
            <a:off x="5309550" y="0"/>
            <a:ext cx="3593200" cy="5143504"/>
            <a:chOff x="5461950" y="0"/>
            <a:chExt cx="3593200" cy="5143504"/>
          </a:xfrm>
        </p:grpSpPr>
        <p:sp>
          <p:nvSpPr>
            <p:cNvPr id="401" name="Google Shape;401;p52"/>
            <p:cNvSpPr txBox="1"/>
            <p:nvPr/>
          </p:nvSpPr>
          <p:spPr>
            <a:xfrm>
              <a:off x="6162488" y="2646125"/>
              <a:ext cx="10344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LogReg </a:t>
              </a:r>
              <a:r>
                <a:rPr lang="en" sz="1800">
                  <a:solidFill>
                    <a:schemeClr val="dk1"/>
                  </a:solidFill>
                  <a:highlight>
                    <a:srgbClr val="F9F9F9"/>
                  </a:highlight>
                </a:rPr>
                <a:t>↑</a:t>
              </a:r>
              <a:endParaRPr/>
            </a:p>
          </p:txBody>
        </p:sp>
        <p:sp>
          <p:nvSpPr>
            <p:cNvPr id="402" name="Google Shape;402;p52"/>
            <p:cNvSpPr txBox="1"/>
            <p:nvPr/>
          </p:nvSpPr>
          <p:spPr>
            <a:xfrm>
              <a:off x="6369438" y="3999400"/>
              <a:ext cx="1034400" cy="51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LeNet </a:t>
              </a:r>
              <a:r>
                <a:rPr lang="en" sz="1800">
                  <a:solidFill>
                    <a:schemeClr val="dk1"/>
                  </a:solidFill>
                  <a:highlight>
                    <a:srgbClr val="F9F9F9"/>
                  </a:highlight>
                </a:rPr>
                <a:t>→</a:t>
              </a:r>
              <a:endParaRPr/>
            </a:p>
          </p:txBody>
        </p:sp>
        <p:grpSp>
          <p:nvGrpSpPr>
            <p:cNvPr id="403" name="Google Shape;403;p52"/>
            <p:cNvGrpSpPr/>
            <p:nvPr/>
          </p:nvGrpSpPr>
          <p:grpSpPr>
            <a:xfrm>
              <a:off x="5461950" y="0"/>
              <a:ext cx="3593200" cy="5143504"/>
              <a:chOff x="5385750" y="0"/>
              <a:chExt cx="3593200" cy="5143504"/>
            </a:xfrm>
          </p:grpSpPr>
          <p:pic>
            <p:nvPicPr>
              <p:cNvPr id="404" name="Google Shape;404;p5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7403850" y="205975"/>
                <a:ext cx="885050" cy="435522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5" name="Google Shape;405;p5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8598201" y="0"/>
                <a:ext cx="380748" cy="51435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6" name="Google Shape;406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591414" y="205973"/>
                <a:ext cx="1605475" cy="22913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52"/>
              <p:cNvSpPr txBox="1"/>
              <p:nvPr/>
            </p:nvSpPr>
            <p:spPr>
              <a:xfrm>
                <a:off x="5385750" y="4561200"/>
                <a:ext cx="3001800" cy="51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ImageNet, Krizhevsky 2012 </a:t>
                </a:r>
                <a:r>
                  <a:rPr lang="en" sz="1800">
                    <a:solidFill>
                      <a:schemeClr val="dk1"/>
                    </a:solidFill>
                    <a:highlight>
                      <a:srgbClr val="F9F9F9"/>
                    </a:highlight>
                  </a:rPr>
                  <a:t>→</a:t>
                </a:r>
                <a:endParaRPr/>
              </a:p>
            </p:txBody>
          </p:sp>
        </p:grpSp>
      </p:grpSp>
      <p:sp>
        <p:nvSpPr>
          <p:cNvPr id="408" name="Google Shape;408;p52"/>
          <p:cNvSpPr txBox="1"/>
          <p:nvPr>
            <p:ph idx="1" type="body"/>
          </p:nvPr>
        </p:nvSpPr>
        <p:spPr>
          <a:xfrm>
            <a:off x="463600" y="3688500"/>
            <a:ext cx="4601400" cy="14550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Caffe creates and checks the net from the definition.</a:t>
            </a:r>
            <a:endParaRPr sz="1800"/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Data and derivatives flow through the net as </a:t>
            </a:r>
            <a:r>
              <a:rPr i="1" lang="en" sz="1800"/>
              <a:t>blobs</a:t>
            </a:r>
            <a:r>
              <a:rPr lang="en" sz="1800"/>
              <a:t> – an array interface</a:t>
            </a:r>
            <a:endParaRPr sz="18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3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Forward / Backward </a:t>
            </a:r>
            <a:r>
              <a:rPr b="0" lang="en" sz="2000"/>
              <a:t>the essential Net computations</a:t>
            </a:r>
            <a:endParaRPr b="0"/>
          </a:p>
        </p:txBody>
      </p:sp>
      <p:pic>
        <p:nvPicPr>
          <p:cNvPr id="414" name="Google Shape;4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25" y="943350"/>
            <a:ext cx="5717476" cy="345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53"/>
          <p:cNvSpPr txBox="1"/>
          <p:nvPr/>
        </p:nvSpPr>
        <p:spPr>
          <a:xfrm>
            <a:off x="457200" y="4478100"/>
            <a:ext cx="8450700" cy="6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Caffe models are complete machine learning systems for inference and learning.</a:t>
            </a:r>
            <a:endParaRPr sz="1800">
              <a:solidFill>
                <a:srgbClr val="C3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C30000"/>
                </a:solidFill>
              </a:rPr>
              <a:t>The computation follows from the model definition. Define the model and run.</a:t>
            </a:r>
            <a:endParaRPr sz="1800">
              <a:solidFill>
                <a:srgbClr val="C3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30000"/>
              </a:solidFill>
            </a:endParaRPr>
          </a:p>
        </p:txBody>
      </p:sp>
      <p:pic>
        <p:nvPicPr>
          <p:cNvPr id="416" name="Google Shape;41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2128200"/>
            <a:ext cx="897625" cy="102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Deep Learning? </a:t>
            </a:r>
            <a:endParaRPr sz="2400"/>
          </a:p>
        </p:txBody>
      </p:sp>
      <p:sp>
        <p:nvSpPr>
          <p:cNvPr id="82" name="Google Shape;82;p18"/>
          <p:cNvSpPr txBox="1"/>
          <p:nvPr/>
        </p:nvSpPr>
        <p:spPr>
          <a:xfrm>
            <a:off x="558150" y="1813050"/>
            <a:ext cx="6720300" cy="25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Compositional Models</a:t>
            </a:r>
            <a:endParaRPr sz="2400">
              <a:solidFill>
                <a:srgbClr val="C3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Learned End-to-End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Hierarchy of Representations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vision: pixel, motif, part, object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text: character, word, clause, sentence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speech: audio, band, phone, word</a:t>
            </a:r>
            <a:endParaRPr sz="1800"/>
          </a:p>
        </p:txBody>
      </p:sp>
      <p:sp>
        <p:nvSpPr>
          <p:cNvPr id="83" name="Google Shape;83;p18"/>
          <p:cNvSpPr txBox="1"/>
          <p:nvPr/>
        </p:nvSpPr>
        <p:spPr>
          <a:xfrm>
            <a:off x="673000" y="4385775"/>
            <a:ext cx="141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concrete</a:t>
            </a:r>
            <a:endParaRPr sz="1800"/>
          </a:p>
        </p:txBody>
      </p:sp>
      <p:sp>
        <p:nvSpPr>
          <p:cNvPr id="84" name="Google Shape;84;p18"/>
          <p:cNvSpPr txBox="1"/>
          <p:nvPr/>
        </p:nvSpPr>
        <p:spPr>
          <a:xfrm>
            <a:off x="4312225" y="4372275"/>
            <a:ext cx="141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abstract</a:t>
            </a:r>
            <a:endParaRPr sz="1800"/>
          </a:p>
        </p:txBody>
      </p:sp>
      <p:sp>
        <p:nvSpPr>
          <p:cNvPr id="85" name="Google Shape;85;p18"/>
          <p:cNvSpPr/>
          <p:nvPr/>
        </p:nvSpPr>
        <p:spPr>
          <a:xfrm>
            <a:off x="1989375" y="4544625"/>
            <a:ext cx="2005800" cy="13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8"/>
          <p:cNvSpPr txBox="1"/>
          <p:nvPr/>
        </p:nvSpPr>
        <p:spPr>
          <a:xfrm>
            <a:off x="2386025" y="4544625"/>
            <a:ext cx="14103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learning</a:t>
            </a:r>
            <a:endParaRPr sz="1800"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300" y="1063375"/>
            <a:ext cx="2915500" cy="39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8"/>
          <p:cNvSpPr txBox="1"/>
          <p:nvPr/>
        </p:nvSpPr>
        <p:spPr>
          <a:xfrm>
            <a:off x="5891425" y="4810250"/>
            <a:ext cx="31185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figure credit Yann LeCun, ICML ‘13 tutorial</a:t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DAG</a:t>
            </a:r>
            <a:endParaRPr/>
          </a:p>
        </p:txBody>
      </p:sp>
      <p:pic>
        <p:nvPicPr>
          <p:cNvPr id="422" name="Google Shape;4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913" y="3004525"/>
            <a:ext cx="2457100" cy="182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8625" y="1152675"/>
            <a:ext cx="3055675" cy="1640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325" y="2072908"/>
            <a:ext cx="3267174" cy="997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4"/>
          <p:cNvPicPr preferRelativeResize="0"/>
          <p:nvPr/>
        </p:nvPicPr>
        <p:blipFill rotWithShape="1">
          <a:blip r:embed="rId6">
            <a:alphaModFix/>
          </a:blip>
          <a:srcRect b="0" l="0" r="0" t="25539"/>
          <a:stretch/>
        </p:blipFill>
        <p:spPr>
          <a:xfrm>
            <a:off x="5783250" y="253625"/>
            <a:ext cx="3086426" cy="77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4"/>
          <p:cNvSpPr txBox="1"/>
          <p:nvPr/>
        </p:nvSpPr>
        <p:spPr>
          <a:xfrm>
            <a:off x="629725" y="1219300"/>
            <a:ext cx="4579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Many current deep models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have linear structure</a:t>
            </a:r>
            <a:endParaRPr sz="2400"/>
          </a:p>
        </p:txBody>
      </p:sp>
      <p:sp>
        <p:nvSpPr>
          <p:cNvPr id="427" name="Google Shape;427;p54"/>
          <p:cNvSpPr txBox="1"/>
          <p:nvPr/>
        </p:nvSpPr>
        <p:spPr>
          <a:xfrm>
            <a:off x="574325" y="3155675"/>
            <a:ext cx="4579200" cy="13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but Caffe nets can have any directed acyclic graph (DAG) structure.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Define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bottoms </a:t>
            </a:r>
            <a:r>
              <a:rPr lang="en">
                <a:solidFill>
                  <a:schemeClr val="dk1"/>
                </a:solidFill>
              </a:rPr>
              <a:t>and </a:t>
            </a:r>
            <a: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tops</a:t>
            </a:r>
            <a:br>
              <a:rPr lang="en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>
                <a:solidFill>
                  <a:schemeClr val="dk1"/>
                </a:solidFill>
              </a:rPr>
              <a:t>and Caffe will connect the net.</a:t>
            </a:r>
            <a:endParaRPr/>
          </a:p>
        </p:txBody>
      </p:sp>
      <p:sp>
        <p:nvSpPr>
          <p:cNvPr id="428" name="Google Shape;428;p54"/>
          <p:cNvSpPr txBox="1"/>
          <p:nvPr/>
        </p:nvSpPr>
        <p:spPr>
          <a:xfrm>
            <a:off x="5706975" y="4802100"/>
            <a:ext cx="31107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LRCN joint vision-sequence model</a:t>
            </a:r>
            <a:endParaRPr/>
          </a:p>
        </p:txBody>
      </p:sp>
      <p:sp>
        <p:nvSpPr>
          <p:cNvPr id="429" name="Google Shape;429;p54"/>
          <p:cNvSpPr txBox="1"/>
          <p:nvPr/>
        </p:nvSpPr>
        <p:spPr>
          <a:xfrm>
            <a:off x="5798625" y="2661875"/>
            <a:ext cx="2927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GoogLeNet Inception Module</a:t>
            </a:r>
            <a:endParaRPr/>
          </a:p>
        </p:txBody>
      </p:sp>
      <p:sp>
        <p:nvSpPr>
          <p:cNvPr id="430" name="Google Shape;430;p54"/>
          <p:cNvSpPr txBox="1"/>
          <p:nvPr/>
        </p:nvSpPr>
        <p:spPr>
          <a:xfrm>
            <a:off x="5935650" y="926150"/>
            <a:ext cx="29274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SDS two-stream net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5"/>
          <p:cNvSpPr txBox="1"/>
          <p:nvPr/>
        </p:nvSpPr>
        <p:spPr>
          <a:xfrm>
            <a:off x="457200" y="1426650"/>
            <a:ext cx="3801600" cy="27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</a:rPr>
              <a:t>Setup</a:t>
            </a:r>
            <a:r>
              <a:rPr lang="en" sz="1800"/>
              <a:t>: run once for initialization.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Forward</a:t>
            </a:r>
            <a:r>
              <a:rPr lang="en" sz="1800"/>
              <a:t>: make output given input.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C30000"/>
                </a:solidFill>
              </a:rPr>
              <a:t>Backward</a:t>
            </a:r>
            <a:r>
              <a:rPr lang="en" sz="1800"/>
              <a:t>: make gradient of output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w.r.t. bottom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w.r.t. parameters (if needed)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99999"/>
                </a:solidFill>
              </a:rPr>
              <a:t>Reshape</a:t>
            </a:r>
            <a:r>
              <a:rPr lang="en" sz="1800">
                <a:solidFill>
                  <a:schemeClr val="dk1"/>
                </a:solidFill>
              </a:rPr>
              <a:t>: set dimensions.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36" name="Google Shape;436;p55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Layer Protocol</a:t>
            </a:r>
            <a:endParaRPr b="0"/>
          </a:p>
        </p:txBody>
      </p:sp>
      <p:grpSp>
        <p:nvGrpSpPr>
          <p:cNvPr id="437" name="Google Shape;437;p55"/>
          <p:cNvGrpSpPr/>
          <p:nvPr/>
        </p:nvGrpSpPr>
        <p:grpSpPr>
          <a:xfrm>
            <a:off x="5108900" y="1298763"/>
            <a:ext cx="3234925" cy="2481837"/>
            <a:chOff x="5108900" y="1298763"/>
            <a:chExt cx="3234925" cy="2481837"/>
          </a:xfrm>
        </p:grpSpPr>
        <p:pic>
          <p:nvPicPr>
            <p:cNvPr id="438" name="Google Shape;438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75188" y="1298763"/>
              <a:ext cx="2102350" cy="241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55"/>
            <p:cNvSpPr/>
            <p:nvPr/>
          </p:nvSpPr>
          <p:spPr>
            <a:xfrm>
              <a:off x="5108900" y="1298775"/>
              <a:ext cx="300000" cy="2417700"/>
            </a:xfrm>
            <a:prstGeom prst="up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190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0" name="Google Shape;440;p55"/>
            <p:cNvGrpSpPr/>
            <p:nvPr/>
          </p:nvGrpSpPr>
          <p:grpSpPr>
            <a:xfrm>
              <a:off x="7820900" y="1362900"/>
              <a:ext cx="522925" cy="2417700"/>
              <a:chOff x="8506700" y="1362900"/>
              <a:chExt cx="522925" cy="2417700"/>
            </a:xfrm>
          </p:grpSpPr>
          <p:sp>
            <p:nvSpPr>
              <p:cNvPr id="441" name="Google Shape;441;p55"/>
              <p:cNvSpPr/>
              <p:nvPr/>
            </p:nvSpPr>
            <p:spPr>
              <a:xfrm rot="10800000">
                <a:off x="8729625" y="1362900"/>
                <a:ext cx="300000" cy="24177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cmpd="sng" w="19050">
                <a:solidFill>
                  <a:srgbClr val="C3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55"/>
              <p:cNvSpPr/>
              <p:nvPr/>
            </p:nvSpPr>
            <p:spPr>
              <a:xfrm rot="-5400000">
                <a:off x="8560700" y="2151225"/>
                <a:ext cx="300000" cy="408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cmpd="sng" w="19050">
                <a:solidFill>
                  <a:srgbClr val="C3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55"/>
              <p:cNvSpPr/>
              <p:nvPr/>
            </p:nvSpPr>
            <p:spPr>
              <a:xfrm rot="-5400000">
                <a:off x="8560700" y="2507625"/>
                <a:ext cx="300000" cy="408000"/>
              </a:xfrm>
              <a:prstGeom prst="upArrow">
                <a:avLst>
                  <a:gd fmla="val 50000" name="adj1"/>
                  <a:gd fmla="val 50000" name="adj2"/>
                </a:avLst>
              </a:prstGeom>
              <a:solidFill>
                <a:srgbClr val="C30000"/>
              </a:solidFill>
              <a:ln cap="flat" cmpd="sng" w="19050">
                <a:solidFill>
                  <a:srgbClr val="C3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44" name="Google Shape;444;p55"/>
          <p:cNvSpPr txBox="1"/>
          <p:nvPr/>
        </p:nvSpPr>
        <p:spPr>
          <a:xfrm>
            <a:off x="5108909" y="4618950"/>
            <a:ext cx="3234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Layer Development Checklist</a:t>
            </a:r>
            <a:endParaRPr sz="1800"/>
          </a:p>
        </p:txBody>
      </p:sp>
      <p:sp>
        <p:nvSpPr>
          <p:cNvPr id="445" name="Google Shape;445;p55"/>
          <p:cNvSpPr txBox="1"/>
          <p:nvPr/>
        </p:nvSpPr>
        <p:spPr>
          <a:xfrm>
            <a:off x="457200" y="4128150"/>
            <a:ext cx="4321200" cy="9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Compositional Modeling</a:t>
            </a:r>
            <a:br>
              <a:rPr lang="en" sz="1800"/>
            </a:br>
            <a:r>
              <a:rPr lang="en" sz="1800"/>
              <a:t>The Net’s forward and backward passes are composed of the layers’ steps.</a:t>
            </a:r>
            <a:endParaRPr sz="1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"/>
            <a:ext cx="4476750" cy="508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6"/>
          <p:cNvSpPr txBox="1"/>
          <p:nvPr>
            <p:ph idx="4294967295" type="title"/>
          </p:nvPr>
        </p:nvSpPr>
        <p:spPr>
          <a:xfrm>
            <a:off x="5124600" y="28575"/>
            <a:ext cx="4019400" cy="13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Layer Protocol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== Class Interface</a:t>
            </a:r>
            <a:endParaRPr b="0"/>
          </a:p>
        </p:txBody>
      </p:sp>
      <p:sp>
        <p:nvSpPr>
          <p:cNvPr id="452" name="Google Shape;452;p56"/>
          <p:cNvSpPr txBox="1"/>
          <p:nvPr/>
        </p:nvSpPr>
        <p:spPr>
          <a:xfrm>
            <a:off x="5233500" y="1426650"/>
            <a:ext cx="3801600" cy="3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Define a class in C++ or Python to extend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Layer</a:t>
            </a:r>
            <a:r>
              <a:rPr lang="en" sz="1800"/>
              <a:t>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Include your new layer type in a network and keep brewing.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layer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type: "Python"</a:t>
            </a:r>
            <a:br>
              <a:rPr lang="en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python_param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module: "layers"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layer: "EuclideanLoss"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 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7"/>
          <p:cNvSpPr txBox="1"/>
          <p:nvPr/>
        </p:nvSpPr>
        <p:spPr>
          <a:xfrm>
            <a:off x="1798700" y="2542950"/>
            <a:ext cx="41640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Data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600"/>
              <a:t>N</a:t>
            </a:r>
            <a:r>
              <a:rPr lang="en" sz="1600"/>
              <a:t>umber x </a:t>
            </a:r>
            <a:r>
              <a:rPr i="1" lang="en" sz="1600">
                <a:solidFill>
                  <a:schemeClr val="dk1"/>
                </a:solidFill>
              </a:rPr>
              <a:t>K </a:t>
            </a:r>
            <a:r>
              <a:rPr lang="en" sz="1600"/>
              <a:t>Channel x </a:t>
            </a:r>
            <a:r>
              <a:rPr i="1" lang="en" sz="1600"/>
              <a:t>H</a:t>
            </a:r>
            <a:r>
              <a:rPr lang="en" sz="1600"/>
              <a:t>eight x </a:t>
            </a:r>
            <a:r>
              <a:rPr i="1" lang="en" sz="1600"/>
              <a:t>W</a:t>
            </a:r>
            <a:r>
              <a:rPr lang="en" sz="1600"/>
              <a:t>idth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256 x 3 x 227 x 227 for ImageNet train input</a:t>
            </a:r>
            <a:endParaRPr sz="1600"/>
          </a:p>
        </p:txBody>
      </p:sp>
      <p:sp>
        <p:nvSpPr>
          <p:cNvPr id="458" name="Google Shape;458;p57"/>
          <p:cNvSpPr txBox="1"/>
          <p:nvPr/>
        </p:nvSpPr>
        <p:spPr>
          <a:xfrm>
            <a:off x="553200" y="834775"/>
            <a:ext cx="4797600" cy="15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Blobs are N-D arrays for storing and communicating information.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hold data, derivatives, and parameters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lazily allocate memory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shuttle between CPU and GPU</a:t>
            </a:r>
            <a:endParaRPr sz="1800"/>
          </a:p>
        </p:txBody>
      </p:sp>
      <p:sp>
        <p:nvSpPr>
          <p:cNvPr id="459" name="Google Shape;459;p57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Blob</a:t>
            </a:r>
            <a:endParaRPr b="0"/>
          </a:p>
        </p:txBody>
      </p:sp>
      <p:sp>
        <p:nvSpPr>
          <p:cNvPr id="460" name="Google Shape;460;p57"/>
          <p:cNvSpPr txBox="1"/>
          <p:nvPr>
            <p:ph idx="1" type="body"/>
          </p:nvPr>
        </p:nvSpPr>
        <p:spPr>
          <a:xfrm>
            <a:off x="6556425" y="74475"/>
            <a:ext cx="2040000" cy="12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400">
                <a:latin typeface="Courier New"/>
                <a:ea typeface="Courier New"/>
                <a:cs typeface="Courier New"/>
                <a:sym typeface="Courier New"/>
              </a:rPr>
              <a:t>: CONVOLUTION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4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  <a:endParaRPr sz="14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FF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4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  <a:endParaRPr sz="14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… definition …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461" name="Google Shape;461;p57"/>
          <p:cNvGrpSpPr/>
          <p:nvPr/>
        </p:nvGrpSpPr>
        <p:grpSpPr>
          <a:xfrm>
            <a:off x="6410075" y="1308675"/>
            <a:ext cx="2102350" cy="3760375"/>
            <a:chOff x="6410075" y="953475"/>
            <a:chExt cx="2102350" cy="3760375"/>
          </a:xfrm>
        </p:grpSpPr>
        <p:pic>
          <p:nvPicPr>
            <p:cNvPr id="462" name="Google Shape;462;p5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10075" y="1603563"/>
              <a:ext cx="2102350" cy="241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3" name="Google Shape;463;p57"/>
            <p:cNvSpPr txBox="1"/>
            <p:nvPr/>
          </p:nvSpPr>
          <p:spPr>
            <a:xfrm>
              <a:off x="7029250" y="953475"/>
              <a:ext cx="8640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top</a:t>
              </a:r>
              <a:r>
                <a:rPr lang="en" sz="1800"/>
                <a:t> </a:t>
              </a:r>
              <a:br>
                <a:rPr lang="en" sz="1800"/>
              </a:br>
              <a:r>
                <a:rPr lang="en" sz="1800"/>
                <a:t>blob</a:t>
              </a:r>
              <a:endParaRPr sz="1800"/>
            </a:p>
          </p:txBody>
        </p:sp>
        <p:sp>
          <p:nvSpPr>
            <p:cNvPr id="464" name="Google Shape;464;p57"/>
            <p:cNvSpPr txBox="1"/>
            <p:nvPr/>
          </p:nvSpPr>
          <p:spPr>
            <a:xfrm>
              <a:off x="6968500" y="4063750"/>
              <a:ext cx="985500" cy="65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bottom</a:t>
              </a:r>
              <a:r>
                <a:rPr lang="en" sz="1800"/>
                <a:t> blob</a:t>
              </a:r>
              <a:endParaRPr sz="1800"/>
            </a:p>
          </p:txBody>
        </p:sp>
      </p:grpSp>
      <p:sp>
        <p:nvSpPr>
          <p:cNvPr id="465" name="Google Shape;465;p57"/>
          <p:cNvSpPr/>
          <p:nvPr/>
        </p:nvSpPr>
        <p:spPr>
          <a:xfrm>
            <a:off x="706700" y="3637338"/>
            <a:ext cx="914400" cy="9144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57"/>
          <p:cNvSpPr/>
          <p:nvPr/>
        </p:nvSpPr>
        <p:spPr>
          <a:xfrm>
            <a:off x="706700" y="2542950"/>
            <a:ext cx="914400" cy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7"/>
          <p:cNvSpPr/>
          <p:nvPr/>
        </p:nvSpPr>
        <p:spPr>
          <a:xfrm>
            <a:off x="1226300" y="4731725"/>
            <a:ext cx="394800" cy="3948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57"/>
          <p:cNvSpPr txBox="1"/>
          <p:nvPr/>
        </p:nvSpPr>
        <p:spPr>
          <a:xfrm>
            <a:off x="1798700" y="3609150"/>
            <a:ext cx="41640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Parameter: Convolution Weight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/>
              <a:t>N </a:t>
            </a:r>
            <a:r>
              <a:rPr lang="en" sz="1600"/>
              <a:t>Output x </a:t>
            </a:r>
            <a:r>
              <a:rPr i="1" lang="en" sz="1600">
                <a:solidFill>
                  <a:schemeClr val="dk1"/>
                </a:solidFill>
              </a:rPr>
              <a:t>K </a:t>
            </a:r>
            <a:r>
              <a:rPr lang="en" sz="1600"/>
              <a:t>Input x </a:t>
            </a:r>
            <a:r>
              <a:rPr i="1" lang="en" sz="1600"/>
              <a:t>H</a:t>
            </a:r>
            <a:r>
              <a:rPr lang="en" sz="1600"/>
              <a:t>eight x </a:t>
            </a:r>
            <a:r>
              <a:rPr i="1" lang="en" sz="1600"/>
              <a:t>W</a:t>
            </a:r>
            <a:r>
              <a:rPr lang="en" sz="1600"/>
              <a:t>idth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96 x 3 x 11 x 11 for CaffeNet conv1</a:t>
            </a:r>
            <a:endParaRPr sz="1600"/>
          </a:p>
        </p:txBody>
      </p:sp>
      <p:sp>
        <p:nvSpPr>
          <p:cNvPr id="469" name="Google Shape;469;p57"/>
          <p:cNvSpPr txBox="1"/>
          <p:nvPr/>
        </p:nvSpPr>
        <p:spPr>
          <a:xfrm>
            <a:off x="1798688" y="4519925"/>
            <a:ext cx="41640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Parameter: Convolution Bias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96 x 1 x 1 x 1 for CaffeNet conv1</a:t>
            </a:r>
            <a:endParaRPr sz="16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8"/>
          <p:cNvSpPr txBox="1"/>
          <p:nvPr/>
        </p:nvSpPr>
        <p:spPr>
          <a:xfrm>
            <a:off x="457200" y="834775"/>
            <a:ext cx="4797600" cy="5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Blobs provide a unified memory interface.</a:t>
            </a:r>
            <a:endParaRPr sz="1800"/>
          </a:p>
        </p:txBody>
      </p:sp>
      <p:sp>
        <p:nvSpPr>
          <p:cNvPr id="475" name="Google Shape;475;p58"/>
          <p:cNvSpPr txBox="1"/>
          <p:nvPr/>
        </p:nvSpPr>
        <p:spPr>
          <a:xfrm>
            <a:off x="1910300" y="1558950"/>
            <a:ext cx="41640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Reshape(num, channel, height, width)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declare dimensions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make </a:t>
            </a:r>
            <a:r>
              <a:rPr i="1" lang="en" sz="1600"/>
              <a:t>SyncedMem</a:t>
            </a:r>
            <a:r>
              <a:rPr lang="en" sz="1600"/>
              <a:t> -- but only lazily allocate</a:t>
            </a:r>
            <a:endParaRPr sz="1600"/>
          </a:p>
        </p:txBody>
      </p:sp>
      <p:sp>
        <p:nvSpPr>
          <p:cNvPr id="476" name="Google Shape;476;p58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Blob</a:t>
            </a:r>
            <a:endParaRPr b="0"/>
          </a:p>
        </p:txBody>
      </p:sp>
      <p:sp>
        <p:nvSpPr>
          <p:cNvPr id="477" name="Google Shape;477;p58"/>
          <p:cNvSpPr/>
          <p:nvPr/>
        </p:nvSpPr>
        <p:spPr>
          <a:xfrm>
            <a:off x="553200" y="1558950"/>
            <a:ext cx="914400" cy="914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8" name="Google Shape;4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388" y="3736353"/>
            <a:ext cx="1691017" cy="125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400" y="834775"/>
            <a:ext cx="1691000" cy="1491466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8"/>
          <p:cNvSpPr/>
          <p:nvPr/>
        </p:nvSpPr>
        <p:spPr>
          <a:xfrm rot="5400000">
            <a:off x="7640850" y="3500696"/>
            <a:ext cx="394800" cy="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58"/>
          <p:cNvSpPr/>
          <p:nvPr/>
        </p:nvSpPr>
        <p:spPr>
          <a:xfrm rot="-5400000">
            <a:off x="7640839" y="2409212"/>
            <a:ext cx="394800" cy="7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58"/>
          <p:cNvSpPr txBox="1"/>
          <p:nvPr/>
        </p:nvSpPr>
        <p:spPr>
          <a:xfrm>
            <a:off x="553200" y="2646150"/>
            <a:ext cx="41640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cpu_data(), mutable_cpu_data()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host memory for CPU mode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gpu_data(), mutable_gpu_data()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device memory for GPU mode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3" name="Google Shape;483;p58"/>
          <p:cNvSpPr txBox="1"/>
          <p:nvPr/>
        </p:nvSpPr>
        <p:spPr>
          <a:xfrm>
            <a:off x="553200" y="3890550"/>
            <a:ext cx="47016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{cpu,gpu}_diff(), mutable_{cpu,gpu}_diff()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- derivative counterparts to data methods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- easy access to data + diff in forward / backward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484" name="Google Shape;484;p58"/>
          <p:cNvSpPr txBox="1"/>
          <p:nvPr/>
        </p:nvSpPr>
        <p:spPr>
          <a:xfrm>
            <a:off x="6585600" y="2650300"/>
            <a:ext cx="2652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SyncedMem</a:t>
            </a:r>
            <a:r>
              <a:rPr lang="en" sz="1600"/>
              <a:t>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allocation + communication</a:t>
            </a:r>
            <a:endParaRPr sz="16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9"/>
          <p:cNvSpPr txBox="1"/>
          <p:nvPr/>
        </p:nvSpPr>
        <p:spPr>
          <a:xfrm>
            <a:off x="6533950" y="124585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SoftmaxWithLoss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HingeLoss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Linear Regression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EuclideanLoss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Attributes / Multiclassification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SigmoidCrossEntropyLoss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30000"/>
                </a:solidFill>
              </a:rPr>
              <a:t>New Task</a:t>
            </a:r>
            <a:endParaRPr>
              <a:solidFill>
                <a:srgbClr val="C3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30000"/>
                </a:solidFill>
                <a:latin typeface="Courier New"/>
                <a:ea typeface="Courier New"/>
                <a:cs typeface="Courier New"/>
                <a:sym typeface="Courier New"/>
              </a:rPr>
              <a:t>NewLoss</a:t>
            </a:r>
            <a:endParaRPr>
              <a:solidFill>
                <a:srgbClr val="C3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90" name="Google Shape;490;p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Loss</a:t>
            </a:r>
            <a:endParaRPr b="0"/>
          </a:p>
        </p:txBody>
      </p:sp>
      <p:pic>
        <p:nvPicPr>
          <p:cNvPr id="491" name="Google Shape;49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17275"/>
            <a:ext cx="2228750" cy="23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59"/>
          <p:cNvSpPr txBox="1"/>
          <p:nvPr/>
        </p:nvSpPr>
        <p:spPr>
          <a:xfrm>
            <a:off x="457200" y="1448875"/>
            <a:ext cx="3083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What kind of model is this?</a:t>
            </a:r>
            <a:endParaRPr sz="1800"/>
          </a:p>
        </p:txBody>
      </p:sp>
      <p:sp>
        <p:nvSpPr>
          <p:cNvPr id="493" name="Google Shape;493;p59"/>
          <p:cNvSpPr txBox="1"/>
          <p:nvPr/>
        </p:nvSpPr>
        <p:spPr>
          <a:xfrm>
            <a:off x="457200" y="4562100"/>
            <a:ext cx="4427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Define the task by the </a:t>
            </a:r>
            <a:r>
              <a:rPr b="1" lang="en" sz="1800"/>
              <a:t>loss</a:t>
            </a:r>
            <a:r>
              <a:rPr lang="en" sz="1800"/>
              <a:t>.</a:t>
            </a:r>
            <a:endParaRPr sz="1800"/>
          </a:p>
        </p:txBody>
      </p:sp>
      <p:grpSp>
        <p:nvGrpSpPr>
          <p:cNvPr id="494" name="Google Shape;494;p59"/>
          <p:cNvGrpSpPr/>
          <p:nvPr/>
        </p:nvGrpSpPr>
        <p:grpSpPr>
          <a:xfrm>
            <a:off x="3654825" y="1245850"/>
            <a:ext cx="2346300" cy="3245725"/>
            <a:chOff x="5511850" y="1158150"/>
            <a:chExt cx="2346300" cy="3245725"/>
          </a:xfrm>
        </p:grpSpPr>
        <p:pic>
          <p:nvPicPr>
            <p:cNvPr id="495" name="Google Shape;495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11850" y="1158150"/>
              <a:ext cx="2346300" cy="3245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59"/>
            <p:cNvSpPr txBox="1"/>
            <p:nvPr/>
          </p:nvSpPr>
          <p:spPr>
            <a:xfrm>
              <a:off x="6056050" y="1233025"/>
              <a:ext cx="1802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latin typeface="Georgia"/>
                  <a:ea typeface="Georgia"/>
                  <a:cs typeface="Georgia"/>
                  <a:sym typeface="Georgia"/>
                </a:rPr>
                <a:t>loss (LOSS_TYPE)</a:t>
              </a:r>
              <a:endParaRPr sz="1100"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0"/>
          <p:cNvSpPr txBox="1"/>
          <p:nvPr>
            <p:ph idx="1" type="body"/>
          </p:nvPr>
        </p:nvSpPr>
        <p:spPr>
          <a:xfrm>
            <a:off x="850425" y="3330600"/>
            <a:ext cx="4253700" cy="18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message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ConvolutionParameter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// The number of outputs for the layer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uint32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num_output = </a:t>
            </a:r>
            <a:r>
              <a:rPr lang="en" sz="12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;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969896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// whether to have bias terms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optional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200">
                <a:solidFill>
                  <a:srgbClr val="A71D5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bias_term = </a:t>
            </a:r>
            <a:r>
              <a:rPr lang="en" sz="12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en" sz="1200">
                <a:solidFill>
                  <a:srgbClr val="795DA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1200">
                <a:solidFill>
                  <a:srgbClr val="0086B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]; 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2" name="Google Shape;502;p60"/>
          <p:cNvSpPr txBox="1"/>
          <p:nvPr>
            <p:ph idx="1" type="body"/>
          </p:nvPr>
        </p:nvSpPr>
        <p:spPr>
          <a:xfrm>
            <a:off x="5341125" y="935013"/>
            <a:ext cx="3213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"Convolution"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bottom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"data"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top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"conv1"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convolution_param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20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kernel_size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5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stride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weight_filler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"xavier"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3" name="Google Shape;503;p60"/>
          <p:cNvSpPr txBox="1"/>
          <p:nvPr/>
        </p:nvSpPr>
        <p:spPr>
          <a:xfrm>
            <a:off x="5135900" y="4713850"/>
            <a:ext cx="40626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60"/>
          <p:cNvSpPr txBox="1"/>
          <p:nvPr/>
        </p:nvSpPr>
        <p:spPr>
          <a:xfrm>
            <a:off x="381000" y="1004425"/>
            <a:ext cx="4818900" cy="23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Strongly typed format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Auto-generates code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Developed by Google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>
                <a:solidFill>
                  <a:schemeClr val="dk1"/>
                </a:solidFill>
              </a:rPr>
              <a:t>Defines Net / Layer / Solver</a:t>
            </a:r>
            <a:br>
              <a:rPr lang="en" sz="2400">
                <a:solidFill>
                  <a:schemeClr val="dk1"/>
                </a:solidFill>
              </a:rPr>
            </a:br>
            <a:r>
              <a:rPr lang="en" sz="2400">
                <a:solidFill>
                  <a:schemeClr val="dk1"/>
                </a:solidFill>
              </a:rPr>
              <a:t>schemas in </a:t>
            </a:r>
            <a:r>
              <a:rPr b="1" lang="en" sz="2400">
                <a:solidFill>
                  <a:schemeClr val="dk1"/>
                </a:solidFill>
              </a:rPr>
              <a:t>caffe.proto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505" name="Google Shape;505;p6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Protobuf Model Format</a:t>
            </a:r>
            <a:endParaRPr b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Model Zoo Format</a:t>
            </a:r>
            <a:endParaRPr b="0"/>
          </a:p>
        </p:txBody>
      </p:sp>
      <p:pic>
        <p:nvPicPr>
          <p:cNvPr id="511" name="Google Shape;51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75" y="1141075"/>
            <a:ext cx="6804002" cy="3306150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61"/>
          <p:cNvSpPr txBox="1"/>
          <p:nvPr/>
        </p:nvSpPr>
        <p:spPr>
          <a:xfrm>
            <a:off x="539700" y="4368775"/>
            <a:ext cx="68040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Gists on github hold model definition, license, url for weights, and hash of Caffe commit that guarantees compatibility.</a:t>
            </a:r>
            <a:endParaRPr sz="18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Solving: Training a Net</a:t>
            </a:r>
            <a:endParaRPr b="0"/>
          </a:p>
        </p:txBody>
      </p:sp>
      <p:sp>
        <p:nvSpPr>
          <p:cNvPr id="518" name="Google Shape;518;p62"/>
          <p:cNvSpPr txBox="1"/>
          <p:nvPr>
            <p:ph idx="1" type="body"/>
          </p:nvPr>
        </p:nvSpPr>
        <p:spPr>
          <a:xfrm>
            <a:off x="457200" y="742950"/>
            <a:ext cx="8229600" cy="325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200"/>
              <a:t>Optimization like model definition is configuration.</a:t>
            </a:r>
            <a:endParaRPr sz="2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train_net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: "lenet_train.prototxt"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base_lr: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0.01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momentum: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0.9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weight_decay: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0.0005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max_iter: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10000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snapshot_prefix: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"lenet_snapshot"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19" name="Google Shape;519;p62"/>
          <p:cNvSpPr/>
          <p:nvPr/>
        </p:nvSpPr>
        <p:spPr>
          <a:xfrm>
            <a:off x="6558850" y="3983575"/>
            <a:ext cx="945600" cy="35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0" name="Google Shape;520;p62"/>
          <p:cNvCxnSpPr/>
          <p:nvPr/>
        </p:nvCxnSpPr>
        <p:spPr>
          <a:xfrm rot="10800000">
            <a:off x="7031650" y="3545412"/>
            <a:ext cx="0" cy="4026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521" name="Google Shape;521;p62"/>
          <p:cNvSpPr txBox="1"/>
          <p:nvPr/>
        </p:nvSpPr>
        <p:spPr>
          <a:xfrm>
            <a:off x="5932500" y="2818650"/>
            <a:ext cx="27543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All you need to run things on the GPU.</a:t>
            </a:r>
            <a:endParaRPr sz="1800"/>
          </a:p>
        </p:txBody>
      </p:sp>
      <p:sp>
        <p:nvSpPr>
          <p:cNvPr id="522" name="Google Shape;522;p62"/>
          <p:cNvSpPr txBox="1"/>
          <p:nvPr/>
        </p:nvSpPr>
        <p:spPr>
          <a:xfrm>
            <a:off x="491400" y="3932725"/>
            <a:ext cx="79887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&gt; caffe train </a:t>
            </a:r>
            <a:r>
              <a:rPr lang="en" sz="1800">
                <a:solidFill>
                  <a:srgbClr val="98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lenet_solver.prototxt </a:t>
            </a:r>
            <a:r>
              <a:rPr lang="en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-gpu 0</a:t>
            </a:r>
            <a:endParaRPr sz="1800">
              <a:solidFill>
                <a:srgbClr val="98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3" name="Google Shape;523;p62"/>
          <p:cNvSpPr txBox="1"/>
          <p:nvPr/>
        </p:nvSpPr>
        <p:spPr>
          <a:xfrm>
            <a:off x="457200" y="4571375"/>
            <a:ext cx="83160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Stochastic Gradient Descent (SGD) + momentum </a:t>
            </a:r>
            <a:r>
              <a:rPr b="1" lang="en" sz="1800">
                <a:solidFill>
                  <a:schemeClr val="dk1"/>
                </a:solidFill>
              </a:rPr>
              <a:t>·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Adaptive Gradient (ADAGRAD) </a:t>
            </a:r>
            <a:r>
              <a:rPr b="1" lang="en" sz="1800">
                <a:solidFill>
                  <a:schemeClr val="dk1"/>
                </a:solidFill>
              </a:rPr>
              <a:t>· </a:t>
            </a:r>
            <a:r>
              <a:rPr lang="en" sz="1800"/>
              <a:t>Nesterov’s Accelerated Gradient (NAG)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3"/>
          <p:cNvSpPr txBox="1"/>
          <p:nvPr/>
        </p:nvSpPr>
        <p:spPr>
          <a:xfrm>
            <a:off x="359375" y="1113350"/>
            <a:ext cx="8512500" cy="13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13:36:30.007884 24952 solver.cpp:232] Iteration 65000, loss = 64.1627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13:36:30.007922 24952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13:36:33.019305 24952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63.217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13:36:33.019356 24952 solver.cpp:302]     Test net output #0: cross_entropy_loss = 63.217 (* 1 = 63.217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13:36:33.019773 24952 solver.cpp:302]     Test net output #1: l2_error = 2.40951</a:t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9" name="Google Shape;529;p63"/>
          <p:cNvSpPr txBox="1"/>
          <p:nvPr/>
        </p:nvSpPr>
        <p:spPr>
          <a:xfrm>
            <a:off x="336900" y="813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63"/>
          <p:cNvSpPr txBox="1"/>
          <p:nvPr/>
        </p:nvSpPr>
        <p:spPr>
          <a:xfrm>
            <a:off x="359375" y="74037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AdaGrad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SGD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Nesterov</a:t>
            </a:r>
            <a:endParaRPr/>
          </a:p>
        </p:txBody>
      </p:sp>
      <p:sp>
        <p:nvSpPr>
          <p:cNvPr id="531" name="Google Shape;531;p63"/>
          <p:cNvSpPr txBox="1"/>
          <p:nvPr/>
        </p:nvSpPr>
        <p:spPr>
          <a:xfrm>
            <a:off x="336900" y="2720925"/>
            <a:ext cx="87486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13:35:20.426187 20072 solver.cpp:232] Iteration 65000, loss = 61.5498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13:35:20.426218 20072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13:35:22.780092 20072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60.8301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13:35:22.780138 20072 solver.cpp:302]     Test net output #0: cross_entropy_loss = 60.8301 (* 1 = 60.8301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13:35:22.780146 20072 solver.cpp:302]     Test net output #1: l2_error = 2.02321</a:t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63"/>
          <p:cNvSpPr txBox="1"/>
          <p:nvPr/>
        </p:nvSpPr>
        <p:spPr>
          <a:xfrm>
            <a:off x="359375" y="2206725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63"/>
          <p:cNvSpPr txBox="1"/>
          <p:nvPr/>
        </p:nvSpPr>
        <p:spPr>
          <a:xfrm>
            <a:off x="336900" y="3470925"/>
            <a:ext cx="8355300" cy="22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13:36:52.466069 22488 solver.cpp:232] Iteration 65000, loss = 59.9389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13:36:52.466099 22488 solver.cpp:251] Iteration 65000, Testing net (#0) # train set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13:36:55.068370 22488 solver.cpp:289] Test loss: </a:t>
            </a:r>
            <a:r>
              <a:rPr b="1"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59.3663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13:36:55.068410 22488 solver.cpp:302]     Test net output #0: cross_entropy_loss = 59.3663 (* 1 = 59.3663 loss)</a:t>
            </a:r>
            <a:b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9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I0901 13:36:55.068418 22488 solver.cpp:302]     Test net output #1: l2_error = 1.79998</a:t>
            </a:r>
            <a:endParaRPr sz="9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4" name="Google Shape;534;p63"/>
          <p:cNvSpPr txBox="1"/>
          <p:nvPr/>
        </p:nvSpPr>
        <p:spPr>
          <a:xfrm>
            <a:off x="2453825" y="600000"/>
            <a:ext cx="3657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63"/>
          <p:cNvSpPr txBox="1"/>
          <p:nvPr>
            <p:ph type="title"/>
          </p:nvPr>
        </p:nvSpPr>
        <p:spPr>
          <a:xfrm>
            <a:off x="359375" y="230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Solver Showdown: </a:t>
            </a:r>
            <a:r>
              <a:rPr b="0" lang="en" sz="3200"/>
              <a:t>MNIST Autoencoder</a:t>
            </a:r>
            <a:endParaRPr b="0"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is Deep Learning? </a:t>
            </a:r>
            <a:endParaRPr sz="2400"/>
          </a:p>
        </p:txBody>
      </p:sp>
      <p:sp>
        <p:nvSpPr>
          <p:cNvPr id="94" name="Google Shape;94;p19"/>
          <p:cNvSpPr txBox="1"/>
          <p:nvPr/>
        </p:nvSpPr>
        <p:spPr>
          <a:xfrm>
            <a:off x="558150" y="1813050"/>
            <a:ext cx="67203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Compositional Models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Learned End-to-End</a:t>
            </a:r>
            <a:endParaRPr sz="1800">
              <a:solidFill>
                <a:srgbClr val="C30000"/>
              </a:solidFill>
            </a:endParaRPr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300" y="1063375"/>
            <a:ext cx="2915500" cy="39056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5891425" y="4810250"/>
            <a:ext cx="3118500" cy="2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figure credit Yann LeCun, ICML ‘13 tutorial</a:t>
            </a:r>
            <a:endParaRPr sz="1200"/>
          </a:p>
        </p:txBody>
      </p:sp>
      <p:sp>
        <p:nvSpPr>
          <p:cNvPr id="97" name="Google Shape;97;p19"/>
          <p:cNvSpPr txBox="1"/>
          <p:nvPr/>
        </p:nvSpPr>
        <p:spPr>
          <a:xfrm>
            <a:off x="610325" y="3023750"/>
            <a:ext cx="4536900" cy="13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Back-propagation</a:t>
            </a:r>
            <a:r>
              <a:rPr lang="en" sz="1800"/>
              <a:t> jointly learns</a:t>
            </a:r>
            <a:br>
              <a:rPr lang="en" sz="1800"/>
            </a:br>
            <a:r>
              <a:rPr lang="en" sz="1800"/>
              <a:t>all of the model parameters to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optimize the output for the task.</a:t>
            </a:r>
            <a:endParaRPr sz="1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Weight Sharing</a:t>
            </a:r>
            <a:endParaRPr b="0"/>
          </a:p>
        </p:txBody>
      </p:sp>
      <p:sp>
        <p:nvSpPr>
          <p:cNvPr id="541" name="Google Shape;541;p64"/>
          <p:cNvSpPr txBox="1"/>
          <p:nvPr>
            <p:ph idx="1" type="body"/>
          </p:nvPr>
        </p:nvSpPr>
        <p:spPr>
          <a:xfrm>
            <a:off x="457200" y="1200150"/>
            <a:ext cx="48141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60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Just give the parameter blobs explicit names using the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field</a:t>
            </a:r>
            <a:endParaRPr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/>
              <a:t>Layers specifying the same </a:t>
            </a:r>
            <a:r>
              <a:rPr lang="en">
                <a:latin typeface="Courier New"/>
                <a:ea typeface="Courier New"/>
                <a:cs typeface="Courier New"/>
                <a:sym typeface="Courier New"/>
              </a:rPr>
              <a:t>param </a:t>
            </a:r>
            <a:r>
              <a:rPr lang="en"/>
              <a:t>name will share that parameter, accumulating gradients accordingly</a:t>
            </a:r>
            <a:endParaRPr/>
          </a:p>
        </p:txBody>
      </p:sp>
      <p:sp>
        <p:nvSpPr>
          <p:cNvPr id="542" name="Google Shape;542;p64"/>
          <p:cNvSpPr txBox="1"/>
          <p:nvPr/>
        </p:nvSpPr>
        <p:spPr>
          <a:xfrm>
            <a:off x="5686800" y="1200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layer: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name: 'innerproduct1'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weight_filler {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type: 'gaussian'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  std: 10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  <a:endParaRPr b="1" sz="12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  top: 'innerproduct1'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layer: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name: 'innerproduct2'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type: INNER_PRODUCT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inner_product_param {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num_output: 10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bias_term: false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12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param: 'sharedweights'</a:t>
            </a:r>
            <a:endParaRPr b="1" sz="12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bottom: 'data'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top: 'innerproduct2'</a:t>
            </a:r>
            <a:endParaRPr sz="1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Recipe for Brewing</a:t>
            </a:r>
            <a:endParaRPr b="0"/>
          </a:p>
        </p:txBody>
      </p:sp>
      <p:sp>
        <p:nvSpPr>
          <p:cNvPr id="548" name="Google Shape;548;p65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Convert the data to Caffe-format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lmdb, leveldb, hdf5 / .mat, list of images, etc.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Define the Net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Configure the Solver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accent1"/>
                </a:solidFill>
              </a:rPr>
              <a:t>caffe train</a:t>
            </a:r>
            <a:r>
              <a:rPr lang="en" sz="2400"/>
              <a:t> </a:t>
            </a:r>
            <a:r>
              <a:rPr lang="en" sz="2400">
                <a:solidFill>
                  <a:srgbClr val="C30000"/>
                </a:solidFill>
              </a:rPr>
              <a:t>-solver solver.prototxt</a:t>
            </a:r>
            <a:r>
              <a:rPr lang="en" sz="2400"/>
              <a:t> </a:t>
            </a:r>
            <a:r>
              <a:rPr lang="en" sz="2400">
                <a:solidFill>
                  <a:schemeClr val="accent3"/>
                </a:solidFill>
              </a:rPr>
              <a:t>-gpu 0</a:t>
            </a:r>
            <a:endParaRPr sz="1800">
              <a:solidFill>
                <a:schemeClr val="accent3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Examples are your friends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caffe/examples/mnist,cifar10,imagenet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caffe/examples/*.ipynb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Font typeface="Courier New"/>
              <a:buChar char="○"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caffe/models/*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6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Brewing Models</a:t>
            </a:r>
            <a:endParaRPr/>
          </a:p>
        </p:txBody>
      </p:sp>
      <p:sp>
        <p:nvSpPr>
          <p:cNvPr id="554" name="Google Shape;554;p66"/>
          <p:cNvSpPr txBox="1"/>
          <p:nvPr>
            <p:ph idx="1" type="subTitle"/>
          </p:nvPr>
        </p:nvSpPr>
        <p:spPr>
          <a:xfrm>
            <a:off x="685800" y="2840049"/>
            <a:ext cx="7772400" cy="7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logistic regression to non-linearity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7"/>
          <p:cNvSpPr txBox="1"/>
          <p:nvPr/>
        </p:nvSpPr>
        <p:spPr>
          <a:xfrm>
            <a:off x="7667400" y="3404400"/>
            <a:ext cx="1476600" cy="12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Dogs vs.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Cats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top 10 in</a:t>
            </a:r>
            <a:br>
              <a:rPr lang="en" sz="1800"/>
            </a:br>
            <a:r>
              <a:rPr lang="en" sz="1800"/>
              <a:t>10 minutes</a:t>
            </a:r>
            <a:endParaRPr sz="1800"/>
          </a:p>
        </p:txBody>
      </p:sp>
      <p:sp>
        <p:nvSpPr>
          <p:cNvPr id="560" name="Google Shape;560;p67"/>
          <p:cNvSpPr txBox="1"/>
          <p:nvPr>
            <p:ph idx="1" type="body"/>
          </p:nvPr>
        </p:nvSpPr>
        <p:spPr>
          <a:xfrm>
            <a:off x="457200" y="125600"/>
            <a:ext cx="8037600" cy="101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Take a pre-trained model and fine-tune to new tasks </a:t>
            </a:r>
            <a:br>
              <a:rPr lang="en" sz="2400"/>
            </a:br>
            <a:r>
              <a:rPr baseline="30000" lang="en" sz="2400"/>
              <a:t>[DeCAF] [Zeiler-Fergus] [OverFeat]</a:t>
            </a:r>
            <a:endParaRPr baseline="30000" sz="2400"/>
          </a:p>
        </p:txBody>
      </p:sp>
      <p:cxnSp>
        <p:nvCxnSpPr>
          <p:cNvPr id="561" name="Google Shape;561;p67"/>
          <p:cNvCxnSpPr/>
          <p:nvPr/>
        </p:nvCxnSpPr>
        <p:spPr>
          <a:xfrm>
            <a:off x="4981475" y="2496600"/>
            <a:ext cx="370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62" name="Google Shape;562;p67"/>
          <p:cNvGrpSpPr/>
          <p:nvPr/>
        </p:nvGrpSpPr>
        <p:grpSpPr>
          <a:xfrm>
            <a:off x="5590066" y="3443758"/>
            <a:ext cx="1991622" cy="1335464"/>
            <a:chOff x="5578425" y="2868588"/>
            <a:chExt cx="2433259" cy="1631599"/>
          </a:xfrm>
        </p:grpSpPr>
        <p:pic>
          <p:nvPicPr>
            <p:cNvPr descr="woof_meow.jpg" id="563" name="Google Shape;563;p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78425" y="2868588"/>
              <a:ext cx="2280750" cy="1409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4" name="Google Shape;564;p67"/>
            <p:cNvSpPr txBox="1"/>
            <p:nvPr/>
          </p:nvSpPr>
          <p:spPr>
            <a:xfrm>
              <a:off x="6706384" y="4277586"/>
              <a:ext cx="1305300" cy="2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© kaggle.com</a:t>
              </a:r>
              <a:endParaRPr sz="1000"/>
            </a:p>
          </p:txBody>
        </p:sp>
      </p:grpSp>
      <p:pic>
        <p:nvPicPr>
          <p:cNvPr id="565" name="Google Shape;56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675" y="1680750"/>
            <a:ext cx="1610015" cy="1631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6" name="Google Shape;566;p67"/>
          <p:cNvCxnSpPr/>
          <p:nvPr/>
        </p:nvCxnSpPr>
        <p:spPr>
          <a:xfrm>
            <a:off x="5009250" y="3945000"/>
            <a:ext cx="31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7" name="Google Shape;567;p67"/>
          <p:cNvSpPr txBox="1"/>
          <p:nvPr/>
        </p:nvSpPr>
        <p:spPr>
          <a:xfrm>
            <a:off x="1596850" y="4648425"/>
            <a:ext cx="17520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Your Task</a:t>
            </a:r>
            <a:endParaRPr sz="2400">
              <a:solidFill>
                <a:srgbClr val="C30000"/>
              </a:solidFill>
            </a:endParaRPr>
          </a:p>
        </p:txBody>
      </p:sp>
      <p:sp>
        <p:nvSpPr>
          <p:cNvPr id="568" name="Google Shape;568;p67"/>
          <p:cNvSpPr txBox="1"/>
          <p:nvPr/>
        </p:nvSpPr>
        <p:spPr>
          <a:xfrm>
            <a:off x="7667400" y="2118725"/>
            <a:ext cx="1610100" cy="6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Style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Recognition</a:t>
            </a:r>
            <a:endParaRPr b="1" sz="1800"/>
          </a:p>
        </p:txBody>
      </p:sp>
      <p:pic>
        <p:nvPicPr>
          <p:cNvPr id="569" name="Google Shape;569;p67"/>
          <p:cNvPicPr preferRelativeResize="0"/>
          <p:nvPr/>
        </p:nvPicPr>
        <p:blipFill rotWithShape="1">
          <a:blip r:embed="rId5">
            <a:alphaModFix/>
          </a:blip>
          <a:srcRect b="45102" l="25238" r="30374" t="25181"/>
          <a:stretch/>
        </p:blipFill>
        <p:spPr>
          <a:xfrm>
            <a:off x="457200" y="1579224"/>
            <a:ext cx="4232050" cy="28333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0" name="Google Shape;570;p67"/>
          <p:cNvCxnSpPr/>
          <p:nvPr/>
        </p:nvCxnSpPr>
        <p:spPr>
          <a:xfrm>
            <a:off x="2470000" y="4496025"/>
            <a:ext cx="5700" cy="20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1" name="Google Shape;571;p67"/>
          <p:cNvSpPr txBox="1"/>
          <p:nvPr/>
        </p:nvSpPr>
        <p:spPr>
          <a:xfrm>
            <a:off x="1577375" y="1039225"/>
            <a:ext cx="19917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C30000"/>
                </a:solidFill>
              </a:rPr>
              <a:t>Lots of Data</a:t>
            </a:r>
            <a:endParaRPr sz="2400">
              <a:solidFill>
                <a:srgbClr val="C30000"/>
              </a:solidFill>
            </a:endParaRPr>
          </a:p>
        </p:txBody>
      </p:sp>
      <p:sp>
        <p:nvSpPr>
          <p:cNvPr id="572" name="Google Shape;572;p67"/>
          <p:cNvSpPr txBox="1"/>
          <p:nvPr/>
        </p:nvSpPr>
        <p:spPr>
          <a:xfrm>
            <a:off x="1206253" y="2420388"/>
            <a:ext cx="25332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highlight>
                  <a:srgbClr val="000000"/>
                </a:highlight>
              </a:rPr>
              <a:t>ImageNet</a:t>
            </a:r>
            <a:endParaRPr b="1" sz="3600">
              <a:solidFill>
                <a:srgbClr val="FFFFFF"/>
              </a:solidFill>
              <a:highlight>
                <a:srgbClr val="000000"/>
              </a:highlight>
            </a:endParaRPr>
          </a:p>
        </p:txBody>
      </p:sp>
      <p:sp>
        <p:nvSpPr>
          <p:cNvPr id="573" name="Google Shape;573;p67"/>
          <p:cNvSpPr txBox="1"/>
          <p:nvPr/>
        </p:nvSpPr>
        <p:spPr>
          <a:xfrm>
            <a:off x="3954700" y="4773325"/>
            <a:ext cx="317700" cy="1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67"/>
          <p:cNvSpPr txBox="1"/>
          <p:nvPr/>
        </p:nvSpPr>
        <p:spPr>
          <a:xfrm>
            <a:off x="3011150" y="4371100"/>
            <a:ext cx="1819200" cy="2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by Andrej Karpathy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/>
          <p:nvPr/>
        </p:nvSpPr>
        <p:spPr>
          <a:xfrm>
            <a:off x="752425" y="4133600"/>
            <a:ext cx="4056000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68"/>
          <p:cNvSpPr/>
          <p:nvPr/>
        </p:nvSpPr>
        <p:spPr>
          <a:xfrm>
            <a:off x="808575" y="2656775"/>
            <a:ext cx="4922100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8"/>
          <p:cNvSpPr/>
          <p:nvPr/>
        </p:nvSpPr>
        <p:spPr>
          <a:xfrm>
            <a:off x="659125" y="3702725"/>
            <a:ext cx="4242600" cy="1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68"/>
          <p:cNvSpPr txBox="1"/>
          <p:nvPr/>
        </p:nvSpPr>
        <p:spPr>
          <a:xfrm>
            <a:off x="457200" y="1859450"/>
            <a:ext cx="31404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"ilsvrc12_train_lmdb"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"InnerProduct"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1000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3" name="Google Shape;583;p68"/>
          <p:cNvSpPr txBox="1"/>
          <p:nvPr/>
        </p:nvSpPr>
        <p:spPr>
          <a:xfrm>
            <a:off x="3326800" y="1935650"/>
            <a:ext cx="31404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"Data"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data_param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"style_train_lmdb"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mean_file: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"../../data/ilsvrc12"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layer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name: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"fc8-style"</a:t>
            </a:r>
            <a:b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type: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"InnerProduct"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inner_product_param 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num_output</a:t>
            </a:r>
            <a:r>
              <a:rPr b="1" lang="en" sz="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20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84" name="Google Shape;584;p6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From ImageNet to Style</a:t>
            </a:r>
            <a:endParaRPr b="0"/>
          </a:p>
        </p:txBody>
      </p:sp>
      <p:sp>
        <p:nvSpPr>
          <p:cNvPr id="585" name="Google Shape;585;p68"/>
          <p:cNvSpPr txBox="1"/>
          <p:nvPr>
            <p:ph idx="1" type="body"/>
          </p:nvPr>
        </p:nvSpPr>
        <p:spPr>
          <a:xfrm>
            <a:off x="457200" y="1200150"/>
            <a:ext cx="82296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Simply change a few lines in the model definition</a:t>
            </a:r>
            <a:endParaRPr sz="2400"/>
          </a:p>
        </p:txBody>
      </p:sp>
      <p:sp>
        <p:nvSpPr>
          <p:cNvPr id="586" name="Google Shape;586;p68"/>
          <p:cNvSpPr txBox="1"/>
          <p:nvPr/>
        </p:nvSpPr>
        <p:spPr>
          <a:xfrm>
            <a:off x="6467200" y="2354275"/>
            <a:ext cx="23733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 different source</a:t>
            </a:r>
            <a:endParaRPr/>
          </a:p>
        </p:txBody>
      </p:sp>
      <p:sp>
        <p:nvSpPr>
          <p:cNvPr id="587" name="Google Shape;587;p68"/>
          <p:cNvSpPr txBox="1"/>
          <p:nvPr/>
        </p:nvSpPr>
        <p:spPr>
          <a:xfrm>
            <a:off x="6467200" y="3608825"/>
            <a:ext cx="26217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Last Layer: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A different classifier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</p:txBody>
      </p:sp>
      <p:sp>
        <p:nvSpPr>
          <p:cNvPr id="588" name="Google Shape;588;p68"/>
          <p:cNvSpPr txBox="1"/>
          <p:nvPr/>
        </p:nvSpPr>
        <p:spPr>
          <a:xfrm>
            <a:off x="5054125" y="3633400"/>
            <a:ext cx="21435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30000"/>
                </a:solidFill>
              </a:rPr>
              <a:t>new name =</a:t>
            </a:r>
            <a:br>
              <a:rPr lang="en">
                <a:solidFill>
                  <a:srgbClr val="C30000"/>
                </a:solidFill>
              </a:rPr>
            </a:br>
            <a:r>
              <a:rPr lang="en">
                <a:solidFill>
                  <a:srgbClr val="C30000"/>
                </a:solidFill>
              </a:rPr>
              <a:t>new params</a:t>
            </a:r>
            <a:endParaRPr>
              <a:solidFill>
                <a:srgbClr val="C3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69"/>
          <p:cNvSpPr txBox="1"/>
          <p:nvPr>
            <p:ph idx="1" type="body"/>
          </p:nvPr>
        </p:nvSpPr>
        <p:spPr>
          <a:xfrm>
            <a:off x="526825" y="1200150"/>
            <a:ext cx="85560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&gt; caffe train</a:t>
            </a:r>
            <a:r>
              <a:rPr lang="en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600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-solver models/finetune_flickr_style/solver.prototxt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-weights bvlc_reference_caffenet.caffemodel</a:t>
            </a:r>
            <a:endParaRPr sz="1600">
              <a:solidFill>
                <a:srgbClr val="38761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Step-by-step in pycaffe:</a:t>
            </a:r>
            <a:endParaRPr sz="1800"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 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pretrained_net = caffe.Net(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  "net.prototxt", "net.caffemodel")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 = caffe.SGDSolver("solver.prototxt")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solver.net.copy_from(pretrained_net)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 solver.solve()</a:t>
            </a:r>
            <a:endParaRPr sz="1800"/>
          </a:p>
        </p:txBody>
      </p:sp>
      <p:sp>
        <p:nvSpPr>
          <p:cNvPr id="594" name="Google Shape;594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ImageNet to Style</a:t>
            </a:r>
            <a:endParaRPr/>
          </a:p>
        </p:txBody>
      </p:sp>
      <p:pic>
        <p:nvPicPr>
          <p:cNvPr id="595" name="Google Shape;59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1700" y="2053075"/>
            <a:ext cx="13144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0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</a:t>
            </a:r>
            <a:endParaRPr/>
          </a:p>
        </p:txBody>
      </p:sp>
      <p:sp>
        <p:nvSpPr>
          <p:cNvPr id="601" name="Google Shape;601;p70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transferring features to style recognition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to Fine-tune?</a:t>
            </a:r>
            <a:endParaRPr/>
          </a:p>
        </p:txBody>
      </p:sp>
      <p:sp>
        <p:nvSpPr>
          <p:cNvPr id="607" name="Google Shape;607;p71"/>
          <p:cNvSpPr txBox="1"/>
          <p:nvPr>
            <p:ph idx="1" type="body"/>
          </p:nvPr>
        </p:nvSpPr>
        <p:spPr>
          <a:xfrm>
            <a:off x="457200" y="971550"/>
            <a:ext cx="82296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 good first step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More robust optimization – good initialization helps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Needs less data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Faster learning</a:t>
            </a:r>
            <a:endParaRPr sz="2400"/>
          </a:p>
        </p:txBody>
      </p:sp>
      <p:sp>
        <p:nvSpPr>
          <p:cNvPr id="608" name="Google Shape;608;p71"/>
          <p:cNvSpPr txBox="1"/>
          <p:nvPr>
            <p:ph idx="1" type="body"/>
          </p:nvPr>
        </p:nvSpPr>
        <p:spPr>
          <a:xfrm>
            <a:off x="457200" y="3126800"/>
            <a:ext cx="4137900" cy="18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State-of-the-art results in</a:t>
            </a:r>
            <a:endParaRPr sz="2400"/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recognition</a:t>
            </a:r>
            <a:endParaRPr sz="12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detection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segmentation</a:t>
            </a:r>
            <a:endParaRPr sz="2400"/>
          </a:p>
        </p:txBody>
      </p:sp>
      <p:pic>
        <p:nvPicPr>
          <p:cNvPr id="609" name="Google Shape;6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0575" y="2120570"/>
            <a:ext cx="3516225" cy="2862630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71"/>
          <p:cNvSpPr txBox="1"/>
          <p:nvPr/>
        </p:nvSpPr>
        <p:spPr>
          <a:xfrm>
            <a:off x="6328075" y="4820275"/>
            <a:ext cx="2311500" cy="2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[Zeiler-Fergus]</a:t>
            </a:r>
            <a:endParaRPr sz="12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2"/>
          <p:cNvSpPr txBox="1"/>
          <p:nvPr>
            <p:ph idx="1" type="body"/>
          </p:nvPr>
        </p:nvSpPr>
        <p:spPr>
          <a:xfrm>
            <a:off x="457200" y="971550"/>
            <a:ext cx="8229600" cy="41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Learn the last layer first</a:t>
            </a:r>
            <a:endParaRPr sz="24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Caffe layers have local learning rates: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param { lr_mult: 1 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Freeze all but the last layer for fast optimization</a:t>
            </a:r>
            <a:br>
              <a:rPr lang="en" sz="1800"/>
            </a:br>
            <a:r>
              <a:rPr lang="en" sz="1800"/>
              <a:t>and avoiding early divergence by setting </a:t>
            </a:r>
            <a:r>
              <a:rPr lang="en" sz="1800">
                <a:latin typeface="Courier New"/>
                <a:ea typeface="Courier New"/>
                <a:cs typeface="Courier New"/>
                <a:sym typeface="Courier New"/>
              </a:rPr>
              <a:t>lr_mult: 0</a:t>
            </a:r>
            <a:br>
              <a:rPr lang="en" sz="1800"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" sz="1800"/>
              <a:t>to fix a parameter.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Stop if good enough, or keep fine-tuning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Reduce the learning rate</a:t>
            </a:r>
            <a:endParaRPr sz="24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Drop the solver learning rate by 10x, 100x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Preserve the initialization from pre-training and avoid divergence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Do net surgery </a:t>
            </a:r>
            <a:r>
              <a:rPr lang="en" sz="1800"/>
              <a:t>see notebook on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editing model parameters</a:t>
            </a:r>
            <a:endParaRPr sz="1800"/>
          </a:p>
        </p:txBody>
      </p:sp>
      <p:sp>
        <p:nvSpPr>
          <p:cNvPr id="616" name="Google Shape;616;p7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Fine-tuning Tricks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Transferability of Features</a:t>
            </a:r>
            <a:endParaRPr/>
          </a:p>
        </p:txBody>
      </p:sp>
      <p:sp>
        <p:nvSpPr>
          <p:cNvPr id="622" name="Google Shape;622;p73"/>
          <p:cNvSpPr txBox="1"/>
          <p:nvPr>
            <p:ph idx="4294967295" type="body"/>
          </p:nvPr>
        </p:nvSpPr>
        <p:spPr>
          <a:xfrm>
            <a:off x="457200" y="971550"/>
            <a:ext cx="8229600" cy="15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Yosinski et al. NIPS 2014</a:t>
            </a:r>
            <a:endParaRPr sz="2400"/>
          </a:p>
        </p:txBody>
      </p:sp>
      <p:pic>
        <p:nvPicPr>
          <p:cNvPr id="623" name="Google Shape;62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063" y="1766299"/>
            <a:ext cx="5922226" cy="3109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0354" y="152400"/>
            <a:ext cx="6295420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7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fine-tuning</a:t>
            </a:r>
            <a:endParaRPr/>
          </a:p>
        </p:txBody>
      </p:sp>
      <p:sp>
        <p:nvSpPr>
          <p:cNvPr id="629" name="Google Shape;629;p74"/>
          <p:cNvSpPr txBox="1"/>
          <p:nvPr>
            <p:ph idx="1" type="body"/>
          </p:nvPr>
        </p:nvSpPr>
        <p:spPr>
          <a:xfrm>
            <a:off x="457200" y="971550"/>
            <a:ext cx="8229600" cy="15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Supervised pre-training does not overfit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Representation is (mostly) distributed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Sparsity comes “for free” in deep representation</a:t>
            </a:r>
            <a:endParaRPr sz="2400"/>
          </a:p>
        </p:txBody>
      </p:sp>
      <p:sp>
        <p:nvSpPr>
          <p:cNvPr id="630" name="Google Shape;630;p74"/>
          <p:cNvSpPr txBox="1"/>
          <p:nvPr>
            <p:ph idx="1" type="body"/>
          </p:nvPr>
        </p:nvSpPr>
        <p:spPr>
          <a:xfrm>
            <a:off x="5290375" y="4528200"/>
            <a:ext cx="3540900" cy="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/>
              <a:t>P. Agarwal et al. ECCV 14</a:t>
            </a:r>
            <a:endParaRPr i="1" sz="1800"/>
          </a:p>
        </p:txBody>
      </p:sp>
      <p:pic>
        <p:nvPicPr>
          <p:cNvPr id="631" name="Google Shape;63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550" y="2404775"/>
            <a:ext cx="3243425" cy="270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5850" y="2951800"/>
            <a:ext cx="1828800" cy="9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8775" y="2497350"/>
            <a:ext cx="165735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8763" y="3531825"/>
            <a:ext cx="1552575" cy="80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Editing model parameters</a:t>
            </a:r>
            <a:endParaRPr/>
          </a:p>
        </p:txBody>
      </p:sp>
      <p:sp>
        <p:nvSpPr>
          <p:cNvPr id="640" name="Google Shape;640;p75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do net surgery to set custom weights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see notebook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6"/>
          <p:cNvSpPr txBox="1"/>
          <p:nvPr>
            <p:ph idx="4294967295"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Up Next</a:t>
            </a:r>
            <a:r>
              <a:rPr lang="en"/>
              <a:t> </a:t>
            </a:r>
            <a:r>
              <a:rPr b="0" lang="en" sz="2400"/>
              <a:t>The Latest Roast</a:t>
            </a:r>
            <a:endParaRPr b="0" sz="2400"/>
          </a:p>
        </p:txBody>
      </p:sp>
      <p:grpSp>
        <p:nvGrpSpPr>
          <p:cNvPr id="646" name="Google Shape;646;p76"/>
          <p:cNvGrpSpPr/>
          <p:nvPr/>
        </p:nvGrpSpPr>
        <p:grpSpPr>
          <a:xfrm>
            <a:off x="5284416" y="1068109"/>
            <a:ext cx="3139395" cy="1934064"/>
            <a:chOff x="2405645" y="1532925"/>
            <a:chExt cx="3994650" cy="2460954"/>
          </a:xfrm>
        </p:grpSpPr>
        <p:pic>
          <p:nvPicPr>
            <p:cNvPr id="647" name="Google Shape;647;p7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5645" y="1925030"/>
              <a:ext cx="3994650" cy="2068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8" name="Google Shape;648;p76"/>
            <p:cNvSpPr txBox="1"/>
            <p:nvPr/>
          </p:nvSpPr>
          <p:spPr>
            <a:xfrm>
              <a:off x="2678425" y="1532925"/>
              <a:ext cx="3449100" cy="39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 u="sng">
                  <a:solidFill>
                    <a:schemeClr val="hlink"/>
                  </a:solidFill>
                  <a:hlinkClick r:id="rId4"/>
                </a:rPr>
                <a:t>Pixelwise Prediction</a:t>
              </a:r>
              <a:endParaRPr b="1" sz="1800"/>
            </a:p>
          </p:txBody>
        </p:sp>
      </p:grpSp>
      <p:grpSp>
        <p:nvGrpSpPr>
          <p:cNvPr id="649" name="Google Shape;649;p76"/>
          <p:cNvGrpSpPr/>
          <p:nvPr/>
        </p:nvGrpSpPr>
        <p:grpSpPr>
          <a:xfrm>
            <a:off x="457200" y="1068109"/>
            <a:ext cx="3688800" cy="1812729"/>
            <a:chOff x="457200" y="1144309"/>
            <a:chExt cx="3688800" cy="1812729"/>
          </a:xfrm>
        </p:grpSpPr>
        <p:pic>
          <p:nvPicPr>
            <p:cNvPr id="650" name="Google Shape;650;p7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57200" y="1452388"/>
              <a:ext cx="3688800" cy="1504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1" name="Google Shape;651;p76"/>
            <p:cNvSpPr txBox="1"/>
            <p:nvPr/>
          </p:nvSpPr>
          <p:spPr>
            <a:xfrm>
              <a:off x="946344" y="1144309"/>
              <a:ext cx="2710500" cy="308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 u="sng">
                  <a:solidFill>
                    <a:schemeClr val="hlink"/>
                  </a:solidFill>
                  <a:hlinkClick r:id="rId6"/>
                </a:rPr>
                <a:t>Detection</a:t>
              </a:r>
              <a:endParaRPr b="1" sz="1800"/>
            </a:p>
          </p:txBody>
        </p:sp>
      </p:grpSp>
      <p:pic>
        <p:nvPicPr>
          <p:cNvPr id="652" name="Google Shape;652;p7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0637" y="3260950"/>
            <a:ext cx="2681932" cy="193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76"/>
          <p:cNvSpPr txBox="1"/>
          <p:nvPr/>
        </p:nvSpPr>
        <p:spPr>
          <a:xfrm>
            <a:off x="946357" y="2892009"/>
            <a:ext cx="2710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hlinkClick r:id="rId8"/>
              </a:rPr>
              <a:t>Sequences</a:t>
            </a:r>
            <a:endParaRPr b="1" sz="1800"/>
          </a:p>
        </p:txBody>
      </p:sp>
      <p:pic>
        <p:nvPicPr>
          <p:cNvPr id="654" name="Google Shape;654;p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33700" y="3478300"/>
            <a:ext cx="1440800" cy="149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6"/>
          <p:cNvSpPr txBox="1"/>
          <p:nvPr/>
        </p:nvSpPr>
        <p:spPr>
          <a:xfrm>
            <a:off x="5498857" y="3159384"/>
            <a:ext cx="2710500" cy="3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hlink"/>
                </a:solidFill>
                <a:hlinkClick r:id="rId10"/>
              </a:rPr>
              <a:t>Framework Future</a:t>
            </a:r>
            <a:endParaRPr b="1" sz="18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7"/>
          <p:cNvSpPr txBox="1"/>
          <p:nvPr>
            <p:ph idx="1" type="body"/>
          </p:nvPr>
        </p:nvSpPr>
        <p:spPr>
          <a:xfrm>
            <a:off x="457200" y="1063375"/>
            <a:ext cx="5430900" cy="19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Fast R-CNN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convolve once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project + detect</a:t>
            </a:r>
            <a:endParaRPr sz="1800"/>
          </a:p>
        </p:txBody>
      </p:sp>
      <p:sp>
        <p:nvSpPr>
          <p:cNvPr id="661" name="Google Shape;661;p7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Detection</a:t>
            </a:r>
            <a:endParaRPr b="0"/>
          </a:p>
        </p:txBody>
      </p:sp>
      <p:sp>
        <p:nvSpPr>
          <p:cNvPr id="662" name="Google Shape;662;p77"/>
          <p:cNvSpPr txBox="1"/>
          <p:nvPr/>
        </p:nvSpPr>
        <p:spPr>
          <a:xfrm>
            <a:off x="5888025" y="4622700"/>
            <a:ext cx="3052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Ross Girshick, Shaoqing Ren, Kaiming He, Jian Sun</a:t>
            </a:r>
            <a:endParaRPr b="1"/>
          </a:p>
        </p:txBody>
      </p:sp>
      <p:sp>
        <p:nvSpPr>
          <p:cNvPr id="663" name="Google Shape;663;p77"/>
          <p:cNvSpPr txBox="1"/>
          <p:nvPr>
            <p:ph idx="1" type="body"/>
          </p:nvPr>
        </p:nvSpPr>
        <p:spPr>
          <a:xfrm>
            <a:off x="507950" y="3054725"/>
            <a:ext cx="5430900" cy="15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" sz="1800"/>
              <a:t>Faster</a:t>
            </a:r>
            <a:r>
              <a:rPr lang="en" sz="1800"/>
              <a:t> R-CNN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end-to-end proposals and detection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200 ms / image inference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fully convolutional Region Proposal Net</a:t>
            </a:r>
            <a:br>
              <a:rPr lang="en" sz="1800"/>
            </a:br>
            <a:r>
              <a:rPr lang="en" sz="1800"/>
              <a:t>+ Fast R-CNN</a:t>
            </a:r>
            <a:endParaRPr sz="1800"/>
          </a:p>
        </p:txBody>
      </p:sp>
      <p:pic>
        <p:nvPicPr>
          <p:cNvPr id="664" name="Google Shape;66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075" y="1063375"/>
            <a:ext cx="5373726" cy="22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7"/>
          <p:cNvSpPr txBox="1"/>
          <p:nvPr/>
        </p:nvSpPr>
        <p:spPr>
          <a:xfrm>
            <a:off x="507950" y="4622700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code</a:t>
            </a:r>
            <a:r>
              <a:rPr lang="en" sz="1800"/>
              <a:t> for Fast R-CNN</a:t>
            </a:r>
            <a:endParaRPr sz="18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8"/>
          <p:cNvSpPr txBox="1"/>
          <p:nvPr>
            <p:ph idx="1" type="body"/>
          </p:nvPr>
        </p:nvSpPr>
        <p:spPr>
          <a:xfrm>
            <a:off x="457200" y="1063375"/>
            <a:ext cx="5430900" cy="21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Fully convolutional networks for pixel prediction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applied to semantic segmentation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end-to-end learning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efficient inference and learning</a:t>
            </a:r>
            <a:br>
              <a:rPr lang="en" sz="1800"/>
            </a:br>
            <a:r>
              <a:rPr lang="en" sz="1800"/>
              <a:t>150 ms per-image prediction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multi-modal, multi-task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671" name="Google Shape;671;p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Pixelwise Prediction</a:t>
            </a:r>
            <a:endParaRPr b="0"/>
          </a:p>
        </p:txBody>
      </p:sp>
      <p:sp>
        <p:nvSpPr>
          <p:cNvPr id="672" name="Google Shape;672;p78"/>
          <p:cNvSpPr txBox="1"/>
          <p:nvPr/>
        </p:nvSpPr>
        <p:spPr>
          <a:xfrm>
            <a:off x="457200" y="3261825"/>
            <a:ext cx="40371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Further applications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depth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boundaries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flow + more</a:t>
            </a:r>
            <a:endParaRPr sz="1800"/>
          </a:p>
        </p:txBody>
      </p:sp>
      <p:pic>
        <p:nvPicPr>
          <p:cNvPr id="673" name="Google Shape;673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025" y="1063375"/>
            <a:ext cx="3366751" cy="18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78"/>
          <p:cNvSpPr txBox="1"/>
          <p:nvPr/>
        </p:nvSpPr>
        <p:spPr>
          <a:xfrm>
            <a:off x="5888025" y="4622700"/>
            <a:ext cx="305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Jon Long* &amp; Evan Shelhamer*,</a:t>
            </a:r>
            <a:endParaRPr b="1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Trevor Darrell</a:t>
            </a:r>
            <a:endParaRPr b="1"/>
          </a:p>
        </p:txBody>
      </p:sp>
      <p:pic>
        <p:nvPicPr>
          <p:cNvPr id="675" name="Google Shape;675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113" y="3054726"/>
            <a:ext cx="2568575" cy="161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78"/>
          <p:cNvSpPr txBox="1"/>
          <p:nvPr/>
        </p:nvSpPr>
        <p:spPr>
          <a:xfrm>
            <a:off x="507950" y="4622700"/>
            <a:ext cx="48306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CVPR15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reference models + code</a:t>
            </a:r>
            <a:endParaRPr sz="18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9"/>
          <p:cNvSpPr txBox="1"/>
          <p:nvPr>
            <p:ph idx="1" type="body"/>
          </p:nvPr>
        </p:nvSpPr>
        <p:spPr>
          <a:xfrm>
            <a:off x="457200" y="1047750"/>
            <a:ext cx="8229600" cy="23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Recurrent Net and Long Short Term Memory LSTM </a:t>
            </a:r>
            <a:br>
              <a:rPr lang="en" sz="1800"/>
            </a:br>
            <a:r>
              <a:rPr lang="en" sz="1800"/>
              <a:t>are sequential models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video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language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dynamics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learned by backpropagation through time.</a:t>
            </a:r>
            <a:endParaRPr sz="1800"/>
          </a:p>
        </p:txBody>
      </p:sp>
      <p:sp>
        <p:nvSpPr>
          <p:cNvPr id="682" name="Google Shape;682;p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Sequences</a:t>
            </a:r>
            <a:endParaRPr b="0"/>
          </a:p>
        </p:txBody>
      </p:sp>
      <p:pic>
        <p:nvPicPr>
          <p:cNvPr id="683" name="Google Shape;68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600" y="2546063"/>
            <a:ext cx="2377475" cy="23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83600" y="814950"/>
            <a:ext cx="2328524" cy="17311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79"/>
          <p:cNvSpPr txBox="1"/>
          <p:nvPr/>
        </p:nvSpPr>
        <p:spPr>
          <a:xfrm>
            <a:off x="7189913" y="4773450"/>
            <a:ext cx="18222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Jeff Donahue et al.</a:t>
            </a:r>
            <a:endParaRPr b="1"/>
          </a:p>
        </p:txBody>
      </p:sp>
      <p:sp>
        <p:nvSpPr>
          <p:cNvPr id="686" name="Google Shape;686;p79"/>
          <p:cNvSpPr txBox="1"/>
          <p:nvPr/>
        </p:nvSpPr>
        <p:spPr>
          <a:xfrm>
            <a:off x="457200" y="3122525"/>
            <a:ext cx="6083400" cy="150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LRCN: Long-term Recurrent Convolutional Network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activity recognition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image captioning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video captioning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687" name="Google Shape;687;p79"/>
          <p:cNvSpPr txBox="1"/>
          <p:nvPr/>
        </p:nvSpPr>
        <p:spPr>
          <a:xfrm>
            <a:off x="515800" y="4623725"/>
            <a:ext cx="40371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CVPR15 </a:t>
            </a:r>
            <a:r>
              <a:rPr lang="en" sz="1800" u="sng">
                <a:solidFill>
                  <a:schemeClr val="hlink"/>
                </a:solidFill>
                <a:hlinkClick r:id="rId5"/>
              </a:rPr>
              <a:t>arXiv</a:t>
            </a:r>
            <a:r>
              <a:rPr lang="en" sz="1800"/>
              <a:t> and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project site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0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Framework Future</a:t>
            </a:r>
            <a:endParaRPr/>
          </a:p>
        </p:txBody>
      </p:sp>
      <p:sp>
        <p:nvSpPr>
          <p:cNvPr id="693" name="Google Shape;693;p80"/>
          <p:cNvSpPr txBox="1"/>
          <p:nvPr>
            <p:ph idx="1" type="body"/>
          </p:nvPr>
        </p:nvSpPr>
        <p:spPr>
          <a:xfrm>
            <a:off x="457200" y="819150"/>
            <a:ext cx="8229600" cy="42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1.0 is coming </a:t>
            </a:r>
            <a:r>
              <a:rPr lang="en" sz="1800"/>
              <a:t>stability, documentation, packaging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Performance Tuning </a:t>
            </a:r>
            <a:r>
              <a:rPr lang="en" sz="1800"/>
              <a:t>for GPU (cuDNN v5) and CPU (nnpack)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In-progress Ports </a:t>
            </a:r>
            <a:r>
              <a:rPr lang="en" sz="1800"/>
              <a:t>for OpenCL and Windows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Halide interface </a:t>
            </a:r>
            <a:r>
              <a:rPr lang="en" sz="1800"/>
              <a:t>for prototyping and experimenting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Widening the Circle </a:t>
            </a:r>
            <a:r>
              <a:rPr lang="en" sz="1800"/>
              <a:t>continued and closer collaborative development</a:t>
            </a:r>
            <a:endParaRPr sz="1800"/>
          </a:p>
        </p:txBody>
      </p:sp>
      <p:sp>
        <p:nvSpPr>
          <p:cNvPr id="694" name="Google Shape;694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9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81"/>
          <p:cNvSpPr txBox="1"/>
          <p:nvPr/>
        </p:nvSpPr>
        <p:spPr>
          <a:xfrm>
            <a:off x="6057050" y="4455100"/>
            <a:ext cx="29799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Join the </a:t>
            </a:r>
            <a:r>
              <a:rPr b="1" lang="en" u="sng">
                <a:solidFill>
                  <a:schemeClr val="hlink"/>
                </a:solidFill>
                <a:hlinkClick r:id="rId3"/>
              </a:rPr>
              <a:t>caffe-users</a:t>
            </a:r>
            <a:r>
              <a:rPr b="1" lang="en"/>
              <a:t> mailing list</a:t>
            </a:r>
            <a:endParaRPr/>
          </a:p>
        </p:txBody>
      </p:sp>
      <p:sp>
        <p:nvSpPr>
          <p:cNvPr id="700" name="Google Shape;700;p81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</a:t>
            </a:r>
            <a:endParaRPr/>
          </a:p>
        </p:txBody>
      </p:sp>
      <p:sp>
        <p:nvSpPr>
          <p:cNvPr id="701" name="Google Shape;701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2" name="Google Shape;702;p81"/>
          <p:cNvSpPr txBox="1"/>
          <p:nvPr>
            <p:ph idx="1" type="body"/>
          </p:nvPr>
        </p:nvSpPr>
        <p:spPr>
          <a:xfrm>
            <a:off x="457200" y="819150"/>
            <a:ext cx="8229600" cy="18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Now you’ve seen the progress made with</a:t>
            </a:r>
            <a:br>
              <a:rPr lang="en"/>
            </a:br>
            <a:r>
              <a:rPr lang="en"/>
              <a:t>DIY deep learning and the democratization of models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Next Up: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3" name="Google Shape;703;p81"/>
          <p:cNvGrpSpPr/>
          <p:nvPr/>
        </p:nvGrpSpPr>
        <p:grpSpPr>
          <a:xfrm>
            <a:off x="457188" y="2556827"/>
            <a:ext cx="1976100" cy="2193023"/>
            <a:chOff x="6890613" y="982052"/>
            <a:chExt cx="1976100" cy="2193023"/>
          </a:xfrm>
        </p:grpSpPr>
        <p:pic>
          <p:nvPicPr>
            <p:cNvPr id="704" name="Google Shape;704;p8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27313" y="982052"/>
              <a:ext cx="1397975" cy="1454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5" name="Google Shape;705;p81"/>
            <p:cNvSpPr txBox="1"/>
            <p:nvPr/>
          </p:nvSpPr>
          <p:spPr>
            <a:xfrm>
              <a:off x="6890613" y="2366113"/>
              <a:ext cx="19761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 u="sng">
                  <a:solidFill>
                    <a:schemeClr val="hlink"/>
                  </a:solidFill>
                  <a:hlinkClick r:id="rId5"/>
                </a:rPr>
                <a:t>caffe.berkeleyvision.org</a:t>
              </a:r>
              <a:endParaRPr b="1" sz="1200"/>
            </a:p>
          </p:txBody>
        </p:sp>
        <p:pic>
          <p:nvPicPr>
            <p:cNvPr id="706" name="Google Shape;706;p8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90623" y="2784686"/>
              <a:ext cx="281750" cy="281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81"/>
            <p:cNvSpPr txBox="1"/>
            <p:nvPr/>
          </p:nvSpPr>
          <p:spPr>
            <a:xfrm>
              <a:off x="7110750" y="2717875"/>
              <a:ext cx="17559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u="sng">
                  <a:solidFill>
                    <a:schemeClr val="hlink"/>
                  </a:solidFill>
                  <a:hlinkClick r:id="rId7"/>
                </a:rPr>
                <a:t>github.com/BVLC/caffe</a:t>
              </a:r>
              <a:endParaRPr sz="1200"/>
            </a:p>
          </p:txBody>
        </p:sp>
      </p:grpSp>
      <p:sp>
        <p:nvSpPr>
          <p:cNvPr id="708" name="Google Shape;708;p81"/>
          <p:cNvSpPr txBox="1"/>
          <p:nvPr/>
        </p:nvSpPr>
        <p:spPr>
          <a:xfrm>
            <a:off x="40350" y="4664650"/>
            <a:ext cx="28098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Check out Caffe on github</a:t>
            </a:r>
            <a:endParaRPr/>
          </a:p>
        </p:txBody>
      </p:sp>
      <p:pic>
        <p:nvPicPr>
          <p:cNvPr id="709" name="Google Shape;709;p8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05250" y="2638350"/>
            <a:ext cx="1493800" cy="1493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10" name="Google Shape;710;p81"/>
          <p:cNvSpPr txBox="1"/>
          <p:nvPr/>
        </p:nvSpPr>
        <p:spPr>
          <a:xfrm>
            <a:off x="3247250" y="4455100"/>
            <a:ext cx="2809800" cy="6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solidFill>
                  <a:schemeClr val="hlink"/>
                </a:solidFill>
                <a:hlinkClick r:id="rId9"/>
              </a:rPr>
              <a:t>Run Caffe through Docker</a:t>
            </a:r>
            <a:br>
              <a:rPr b="1" lang="en"/>
            </a:br>
            <a:r>
              <a:rPr b="1" lang="en"/>
              <a:t>and NVIDIA Docker for GPU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2"/>
          <p:cNvSpPr txBox="1"/>
          <p:nvPr>
            <p:ph idx="1" type="body"/>
          </p:nvPr>
        </p:nvSpPr>
        <p:spPr>
          <a:xfrm>
            <a:off x="457200" y="819150"/>
            <a:ext cx="4105200" cy="42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Documentation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‑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tutorial documentation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u="sng">
                <a:solidFill>
                  <a:schemeClr val="hlink"/>
                </a:solidFill>
                <a:hlinkClick r:id="rId4"/>
              </a:rPr>
              <a:t>hands-on examples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Modeling, Usage, and </a:t>
            </a:r>
            <a:br>
              <a:rPr lang="en" sz="2400"/>
            </a:br>
            <a:r>
              <a:rPr lang="en" sz="2400"/>
              <a:t>Installation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2400"/>
              <a:buChar char="‑"/>
            </a:pPr>
            <a:r>
              <a:rPr lang="en" sz="2400" u="sng">
                <a:solidFill>
                  <a:schemeClr val="hlink"/>
                </a:solidFill>
                <a:hlinkClick r:id="rId5"/>
              </a:rPr>
              <a:t>caffe-users group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sz="2400" u="sng">
                <a:solidFill>
                  <a:schemeClr val="hlink"/>
                </a:solidFill>
                <a:hlinkClick r:id="rId6"/>
              </a:rPr>
              <a:t>gitter.im chat</a:t>
            </a:r>
            <a:endParaRPr sz="2400"/>
          </a:p>
        </p:txBody>
      </p:sp>
      <p:sp>
        <p:nvSpPr>
          <p:cNvPr id="716" name="Google Shape;716;p82"/>
          <p:cNvSpPr txBox="1"/>
          <p:nvPr>
            <p:ph idx="1" type="body"/>
          </p:nvPr>
        </p:nvSpPr>
        <p:spPr>
          <a:xfrm>
            <a:off x="4508700" y="834775"/>
            <a:ext cx="46353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Convolutional Nets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sz="2400" u="sng">
                <a:solidFill>
                  <a:schemeClr val="hlink"/>
                </a:solidFill>
                <a:hlinkClick r:id="rId7"/>
              </a:rPr>
              <a:t>CS231n online convnet class</a:t>
            </a:r>
            <a:r>
              <a:rPr lang="en" sz="2400"/>
              <a:t> by Andrej Karpathy and Fei-Fei Li</a:t>
            </a:r>
            <a:br>
              <a:rPr lang="en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u="sng">
                <a:solidFill>
                  <a:schemeClr val="hlink"/>
                </a:solidFill>
                <a:hlinkClick r:id="rId8"/>
              </a:rPr>
              <a:t>Deep Learning Online</a:t>
            </a:r>
            <a:br>
              <a:rPr lang="en"/>
            </a:br>
            <a:r>
              <a:rPr lang="en"/>
              <a:t>by Michael Nielsen</a:t>
            </a:r>
            <a:br>
              <a:rPr lang="en"/>
            </a:b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‑"/>
            </a:pPr>
            <a:r>
              <a:rPr lang="en" u="sng">
                <a:solidFill>
                  <a:schemeClr val="hlink"/>
                </a:solidFill>
                <a:hlinkClick r:id="rId9"/>
              </a:rPr>
              <a:t>Deep Learning Book</a:t>
            </a:r>
            <a:br>
              <a:rPr lang="en"/>
            </a:br>
            <a:r>
              <a:rPr lang="en"/>
              <a:t>by Goodfellow, Bengio, Courville</a:t>
            </a:r>
            <a:endParaRPr/>
          </a:p>
        </p:txBody>
      </p:sp>
      <p:sp>
        <p:nvSpPr>
          <p:cNvPr id="717" name="Google Shape;717;p82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Help Brewing</a:t>
            </a:r>
            <a:endParaRPr/>
          </a:p>
        </p:txBody>
      </p:sp>
      <p:sp>
        <p:nvSpPr>
          <p:cNvPr id="718" name="Google Shape;71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83"/>
          <p:cNvPicPr preferRelativeResize="0"/>
          <p:nvPr/>
        </p:nvPicPr>
        <p:blipFill rotWithShape="1">
          <a:blip r:embed="rId3">
            <a:alphaModFix/>
          </a:blip>
          <a:srcRect b="17736" l="10960" r="9440" t="0"/>
          <a:stretch/>
        </p:blipFill>
        <p:spPr>
          <a:xfrm>
            <a:off x="1919725" y="979750"/>
            <a:ext cx="1282199" cy="132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3"/>
          <p:cNvSpPr txBox="1"/>
          <p:nvPr>
            <p:ph idx="1" type="body"/>
          </p:nvPr>
        </p:nvSpPr>
        <p:spPr>
          <a:xfrm>
            <a:off x="457200" y="3796750"/>
            <a:ext cx="8229600" cy="81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Yangqing Jia, Evan Shelhamer, Jeff Donahue, Jonathan Long,</a:t>
            </a:r>
            <a:br>
              <a:rPr lang="en" sz="1600"/>
            </a:br>
            <a:r>
              <a:rPr lang="en" sz="1600"/>
              <a:t>Sergey Karayev, Ross Girshick, Sergio Guadarrama, Ronghang Hu, Trevor Darrell</a:t>
            </a:r>
            <a:endParaRPr sz="1600"/>
          </a:p>
        </p:txBody>
      </p:sp>
      <p:pic>
        <p:nvPicPr>
          <p:cNvPr descr="4881" id="725" name="Google Shape;725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" y="2334613"/>
            <a:ext cx="1319425" cy="128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993653_10200488703929548_866344298_n.jpg" id="726" name="Google Shape;726;p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33425" y="962813"/>
            <a:ext cx="1324300" cy="1324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uadarrama.jpeg" id="727" name="Google Shape;727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35488" y="2330350"/>
            <a:ext cx="1319425" cy="1290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bg-small.jpg" id="728" name="Google Shape;728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19725" y="2331038"/>
            <a:ext cx="1282200" cy="128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1202fbd.jpg" id="729" name="Google Shape;729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1975" y="979738"/>
            <a:ext cx="1324300" cy="1324300"/>
          </a:xfrm>
          <a:prstGeom prst="rect">
            <a:avLst/>
          </a:prstGeom>
          <a:noFill/>
          <a:ln>
            <a:noFill/>
          </a:ln>
        </p:spPr>
      </p:pic>
      <p:sp>
        <p:nvSpPr>
          <p:cNvPr id="730" name="Google Shape;730;p83"/>
          <p:cNvSpPr txBox="1"/>
          <p:nvPr>
            <p:ph idx="4294967295" type="title"/>
          </p:nvPr>
        </p:nvSpPr>
        <p:spPr>
          <a:xfrm>
            <a:off x="457200" y="-988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to the Caffe Crew</a:t>
            </a:r>
            <a:endParaRPr/>
          </a:p>
        </p:txBody>
      </p:sp>
      <p:sp>
        <p:nvSpPr>
          <p:cNvPr id="731" name="Google Shape;731;p83"/>
          <p:cNvSpPr txBox="1"/>
          <p:nvPr>
            <p:ph idx="1" type="body"/>
          </p:nvPr>
        </p:nvSpPr>
        <p:spPr>
          <a:xfrm>
            <a:off x="457188" y="4525300"/>
            <a:ext cx="4413000" cy="5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our </a:t>
            </a:r>
            <a:r>
              <a:rPr lang="en" u="sng">
                <a:solidFill>
                  <a:schemeClr val="hlink"/>
                </a:solidFill>
                <a:hlinkClick r:id="rId9"/>
              </a:rPr>
              <a:t>open source contributors</a:t>
            </a:r>
            <a:r>
              <a:rPr lang="en"/>
              <a:t>!</a:t>
            </a:r>
            <a:endParaRPr u="sng">
              <a:solidFill>
                <a:schemeClr val="hlink"/>
              </a:solidFill>
              <a:hlinkClick r:id="rId10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descr="portrait (1).jpg" id="732" name="Google Shape;732;p83"/>
          <p:cNvPicPr preferRelativeResize="0"/>
          <p:nvPr/>
        </p:nvPicPr>
        <p:blipFill rotWithShape="1">
          <a:blip r:embed="rId11">
            <a:alphaModFix/>
          </a:blip>
          <a:srcRect b="17170" l="0" r="0" t="0"/>
          <a:stretch/>
        </p:blipFill>
        <p:spPr>
          <a:xfrm>
            <a:off x="4591050" y="953288"/>
            <a:ext cx="1324300" cy="13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4" name="Google Shape;734;p8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12488" y="2334613"/>
            <a:ext cx="1282200" cy="12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78975" y="979748"/>
            <a:ext cx="1141950" cy="263042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83"/>
          <p:cNvSpPr txBox="1"/>
          <p:nvPr/>
        </p:nvSpPr>
        <p:spPr>
          <a:xfrm>
            <a:off x="7305600" y="3698825"/>
            <a:ext cx="1688700" cy="25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...plus the cold-brew</a:t>
            </a:r>
            <a:endParaRPr sz="1000"/>
          </a:p>
        </p:txBody>
      </p:sp>
      <p:pic>
        <p:nvPicPr>
          <p:cNvPr id="737" name="Google Shape;737;p83"/>
          <p:cNvPicPr preferRelativeResize="0"/>
          <p:nvPr/>
        </p:nvPicPr>
        <p:blipFill rotWithShape="1">
          <a:blip r:embed="rId14">
            <a:alphaModFix/>
          </a:blip>
          <a:srcRect b="2181" l="0" r="0" t="0"/>
          <a:stretch/>
        </p:blipFill>
        <p:spPr>
          <a:xfrm>
            <a:off x="5952275" y="2334625"/>
            <a:ext cx="946000" cy="129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100" y="0"/>
            <a:ext cx="7521800" cy="50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84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743" name="Google Shape;743;p84"/>
          <p:cNvSpPr txBox="1"/>
          <p:nvPr/>
        </p:nvSpPr>
        <p:spPr>
          <a:xfrm>
            <a:off x="422425" y="2316900"/>
            <a:ext cx="75429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Thank you to the Berkeley Vision and Learning Center and its Sponsors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4" name="Google Shape;744;p84"/>
          <p:cNvSpPr txBox="1"/>
          <p:nvPr/>
        </p:nvSpPr>
        <p:spPr>
          <a:xfrm>
            <a:off x="1554500" y="2942375"/>
            <a:ext cx="3657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Thank you to NVIDIA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GPUs, cuDNN collaboration,</a:t>
            </a:r>
            <a:br>
              <a:rPr lang="en" sz="1800"/>
            </a:br>
            <a:r>
              <a:rPr lang="en" sz="1800"/>
              <a:t>and hands-on cloud instances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745" name="Google Shape;745;p84"/>
          <p:cNvSpPr txBox="1"/>
          <p:nvPr/>
        </p:nvSpPr>
        <p:spPr>
          <a:xfrm>
            <a:off x="6111500" y="3247175"/>
            <a:ext cx="3657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Thank you to our 150+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open source contributors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and vibrant community!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46" name="Google Shape;7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875" y="3018575"/>
            <a:ext cx="844409" cy="8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6963" y="3299625"/>
            <a:ext cx="904875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912" y="3975889"/>
            <a:ext cx="986333" cy="986333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84"/>
          <p:cNvSpPr txBox="1"/>
          <p:nvPr/>
        </p:nvSpPr>
        <p:spPr>
          <a:xfrm>
            <a:off x="1554500" y="3982325"/>
            <a:ext cx="3657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Thank you to A9 and AWS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for a research grant for Caffe dev and reproducible research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750" name="Google Shape;750;p84"/>
          <p:cNvGrpSpPr/>
          <p:nvPr/>
        </p:nvGrpSpPr>
        <p:grpSpPr>
          <a:xfrm>
            <a:off x="534860" y="1156711"/>
            <a:ext cx="8450190" cy="892303"/>
            <a:chOff x="534860" y="1156711"/>
            <a:chExt cx="8450190" cy="892303"/>
          </a:xfrm>
        </p:grpSpPr>
        <p:grpSp>
          <p:nvGrpSpPr>
            <p:cNvPr id="751" name="Google Shape;751;p84"/>
            <p:cNvGrpSpPr/>
            <p:nvPr/>
          </p:nvGrpSpPr>
          <p:grpSpPr>
            <a:xfrm>
              <a:off x="534860" y="1156711"/>
              <a:ext cx="7501845" cy="892303"/>
              <a:chOff x="534852" y="1156694"/>
              <a:chExt cx="8409198" cy="1000227"/>
            </a:xfrm>
          </p:grpSpPr>
          <p:pic>
            <p:nvPicPr>
              <p:cNvPr id="752" name="Google Shape;752;p8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6032675" y="1170589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3" name="Google Shape;753;p8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4952983" y="1170589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4" name="Google Shape;754;p84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1657138" y="1156694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5" name="Google Shape;755;p8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779423" y="1156704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6" name="Google Shape;756;p8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3873312" y="1156704"/>
                <a:ext cx="986333" cy="98633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57" name="Google Shape;757;p84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7112366" y="1233772"/>
                <a:ext cx="832218" cy="83221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58" name="Google Shape;758;p84"/>
              <p:cNvGrpSpPr/>
              <p:nvPr/>
            </p:nvGrpSpPr>
            <p:grpSpPr>
              <a:xfrm>
                <a:off x="534852" y="1170589"/>
                <a:ext cx="8409198" cy="986333"/>
                <a:chOff x="534852" y="1170589"/>
                <a:chExt cx="8409198" cy="986333"/>
              </a:xfrm>
            </p:grpSpPr>
            <p:pic>
              <p:nvPicPr>
                <p:cNvPr id="759" name="Google Shape;759;p8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534852" y="1170589"/>
                  <a:ext cx="986333" cy="98633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760" name="Google Shape;760;p8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>
                  <a:off x="8099650" y="1228126"/>
                  <a:ext cx="844400" cy="8573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pic>
          <p:nvPicPr>
            <p:cNvPr id="761" name="Google Shape;761;p8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140650" y="1176025"/>
              <a:ext cx="844400" cy="8536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2" name="Google Shape;762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85"/>
          <p:cNvSpPr txBox="1"/>
          <p:nvPr>
            <p:ph type="title"/>
          </p:nvPr>
        </p:nvSpPr>
        <p:spPr>
          <a:xfrm>
            <a:off x="457200" y="19692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References</a:t>
            </a:r>
            <a:endParaRPr b="0"/>
          </a:p>
        </p:txBody>
      </p:sp>
      <p:sp>
        <p:nvSpPr>
          <p:cNvPr id="768" name="Google Shape;768;p85"/>
          <p:cNvSpPr txBox="1"/>
          <p:nvPr>
            <p:ph idx="1" type="body"/>
          </p:nvPr>
        </p:nvSpPr>
        <p:spPr>
          <a:xfrm>
            <a:off x="457200" y="978125"/>
            <a:ext cx="7817700" cy="408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[ DeCAF ] J. Donahue, Y. Jia, O. Vinyals, J. Hoffman, N. Zhang, E. Tzeng, and T. Darrell. Decaf: A deep convolutional activation feature for generic visual recognition. ICML, 2014.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R-CNN ] R. Girshick, J. Donahue, T. Darrell, and J. Malik. Rich feature hierarchies for accurate object detection and semantic segmentation. CVPR, 2014.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Zeiler-Fergus ] M. Zeiler and R. Fergus. Visualizing and understanding convolutional networks. ECCV, 2014.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LeNet ] Y. LeCun, L. Bottou, Y. Bengio, and P. Haffner. Gradient-based learning applied to document recognition. IEEE, 1998.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[ AlexNet ] A. Krizhevsky, I. Sutskever, and G. Hinton. Imagenet classification with deep convolutional neural networks. NIPS, 2012.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OverFeat ] P. Sermanet, D. Eigen, X. Zhang, M. Mathieu, R. Fergus, and Y. LeCun. Overfeat: Integrated recognition, localization and detection using convolutional networks. ICLR, 2014.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Image-Style ] </a:t>
            </a:r>
            <a:r>
              <a:rPr lang="en" sz="1200">
                <a:uFill>
                  <a:noFill/>
                </a:uFill>
                <a:hlinkClick r:id="rId3"/>
              </a:rPr>
              <a:t>S. Karayev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4"/>
              </a:rPr>
              <a:t>M. Trentacoste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5"/>
              </a:rPr>
              <a:t>H. Han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6"/>
              </a:rPr>
              <a:t>A. Agarwala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7"/>
              </a:rPr>
              <a:t>T. Darrell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8"/>
              </a:rPr>
              <a:t>A. Hertzmann</a:t>
            </a:r>
            <a:r>
              <a:rPr lang="en" sz="1200"/>
              <a:t>, </a:t>
            </a:r>
            <a:r>
              <a:rPr lang="en" sz="1200">
                <a:uFill>
                  <a:noFill/>
                </a:uFill>
                <a:hlinkClick r:id="rId9"/>
              </a:rPr>
              <a:t>H. Winnemoeller</a:t>
            </a:r>
            <a:r>
              <a:rPr lang="en" sz="1200"/>
              <a:t>. Recognizing Image Style. BMVC, 2014.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[ Karpathy14 ] A. Karpathy, G. Toderici, S. Shetty, T. Leung, R. Sukthankar, and L. Fei-Fei. Large-scale video classification with convolutional neural networks. CVPR, 2014.</a:t>
            </a:r>
            <a:endParaRPr sz="12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[ Sutskever13 ] I. Sutskever. Training Recurrent Neural Networks.</a:t>
            </a:r>
            <a:br>
              <a:rPr lang="en" sz="1200"/>
            </a:br>
            <a:r>
              <a:rPr lang="en" sz="1200"/>
              <a:t>PhD thesis, University of Toronto, 2013.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 Chopra05 ] S. Chopra, R. Hadsell, and Y. LeCun. Learning a similarity metric discriminatively, with application to face verification. CVPR, 2005.</a:t>
            </a:r>
            <a:endParaRPr sz="12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DETAILS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  <a:endParaRPr b="0" sz="2400"/>
          </a:p>
        </p:txBody>
      </p:sp>
      <p:pic>
        <p:nvPicPr>
          <p:cNvPr id="784" name="Google Shape;78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050" y="1063375"/>
            <a:ext cx="6850724" cy="350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85" name="Google Shape;785;p88"/>
          <p:cNvSpPr txBox="1"/>
          <p:nvPr/>
        </p:nvSpPr>
        <p:spPr>
          <a:xfrm>
            <a:off x="507050" y="4489875"/>
            <a:ext cx="68508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Classes separate in the deep representations and transfer to many tasks.</a:t>
            </a:r>
            <a:br>
              <a:rPr lang="en" sz="1600"/>
            </a:br>
            <a:r>
              <a:rPr lang="en" sz="1600"/>
              <a:t>[DeCAF] [Zeiler-Fergus]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  <a:endParaRPr b="0" sz="2400"/>
          </a:p>
        </p:txBody>
      </p:sp>
      <p:sp>
        <p:nvSpPr>
          <p:cNvPr id="791" name="Google Shape;791;p89"/>
          <p:cNvSpPr txBox="1"/>
          <p:nvPr/>
        </p:nvSpPr>
        <p:spPr>
          <a:xfrm>
            <a:off x="507050" y="4709825"/>
            <a:ext cx="48267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Rich visual structure of features deep in hierarchy.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792" name="Google Shape;79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975" y="1135250"/>
            <a:ext cx="2366904" cy="35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675" y="1063375"/>
            <a:ext cx="4766125" cy="281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89"/>
          <p:cNvSpPr txBox="1"/>
          <p:nvPr/>
        </p:nvSpPr>
        <p:spPr>
          <a:xfrm>
            <a:off x="4615600" y="3804450"/>
            <a:ext cx="8706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[R-CNN]</a:t>
            </a:r>
            <a:endParaRPr sz="1100"/>
          </a:p>
        </p:txBody>
      </p:sp>
      <p:sp>
        <p:nvSpPr>
          <p:cNvPr id="795" name="Google Shape;795;p89"/>
          <p:cNvSpPr txBox="1"/>
          <p:nvPr/>
        </p:nvSpPr>
        <p:spPr>
          <a:xfrm>
            <a:off x="6793450" y="4871175"/>
            <a:ext cx="1257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[Zeiler-Fergus]</a:t>
            </a:r>
            <a:endParaRPr sz="1100"/>
          </a:p>
        </p:txBody>
      </p:sp>
      <p:sp>
        <p:nvSpPr>
          <p:cNvPr id="796" name="Google Shape;796;p89"/>
          <p:cNvSpPr txBox="1"/>
          <p:nvPr/>
        </p:nvSpPr>
        <p:spPr>
          <a:xfrm>
            <a:off x="507050" y="3727875"/>
            <a:ext cx="29100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Maximal activations of pool</a:t>
            </a:r>
            <a:r>
              <a:rPr baseline="-25000" lang="en"/>
              <a:t>5</a:t>
            </a:r>
            <a:r>
              <a:rPr lang="en"/>
              <a:t> units</a:t>
            </a:r>
            <a:endParaRPr/>
          </a:p>
        </p:txBody>
      </p:sp>
      <p:sp>
        <p:nvSpPr>
          <p:cNvPr id="797" name="Google Shape;797;p89"/>
          <p:cNvSpPr txBox="1"/>
          <p:nvPr/>
        </p:nvSpPr>
        <p:spPr>
          <a:xfrm>
            <a:off x="5450275" y="4604400"/>
            <a:ext cx="2520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</a:t>
            </a:r>
            <a:r>
              <a:rPr baseline="-25000" lang="en"/>
              <a:t>5 </a:t>
            </a:r>
            <a:r>
              <a:rPr lang="en"/>
              <a:t>DeConv visualization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Deep Learning? </a:t>
            </a:r>
            <a:br>
              <a:rPr lang="en"/>
            </a:br>
            <a:r>
              <a:rPr b="0" lang="en" sz="2400"/>
              <a:t>The Unreasonable Effectiveness of Deep Features</a:t>
            </a:r>
            <a:endParaRPr b="0" sz="2400"/>
          </a:p>
        </p:txBody>
      </p:sp>
      <p:pic>
        <p:nvPicPr>
          <p:cNvPr id="803" name="Google Shape;80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3375"/>
            <a:ext cx="4197364" cy="37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425" y="1063375"/>
            <a:ext cx="3976050" cy="3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90"/>
          <p:cNvSpPr txBox="1"/>
          <p:nvPr/>
        </p:nvSpPr>
        <p:spPr>
          <a:xfrm>
            <a:off x="6793450" y="4871175"/>
            <a:ext cx="1257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[Zeiler-Fergus]</a:t>
            </a:r>
            <a:endParaRPr sz="1100"/>
          </a:p>
        </p:txBody>
      </p:sp>
      <p:sp>
        <p:nvSpPr>
          <p:cNvPr id="806" name="Google Shape;806;p90"/>
          <p:cNvSpPr txBox="1"/>
          <p:nvPr/>
        </p:nvSpPr>
        <p:spPr>
          <a:xfrm>
            <a:off x="4532425" y="4341900"/>
            <a:ext cx="12579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1st layer filters</a:t>
            </a:r>
            <a:endParaRPr sz="1100"/>
          </a:p>
        </p:txBody>
      </p:sp>
      <p:sp>
        <p:nvSpPr>
          <p:cNvPr id="807" name="Google Shape;807;p90"/>
          <p:cNvSpPr txBox="1"/>
          <p:nvPr/>
        </p:nvSpPr>
        <p:spPr>
          <a:xfrm>
            <a:off x="152400" y="4871175"/>
            <a:ext cx="4197300" cy="29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image patches that strongly activate 1st layer filters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50" y="450825"/>
            <a:ext cx="8835099" cy="3019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/>
        </p:nvSpPr>
        <p:spPr>
          <a:xfrm>
            <a:off x="3663000" y="4664700"/>
            <a:ext cx="54810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hlinkClick r:id="rId4"/>
              </a:rPr>
              <a:t>http://code.flickr.net/2014/10/20/introducing-flickr-park-or-bird/</a:t>
            </a:r>
            <a:r>
              <a:rPr lang="en"/>
              <a:t> </a:t>
            </a:r>
            <a:endParaRPr/>
          </a:p>
        </p:txBody>
      </p:sp>
      <p:sp>
        <p:nvSpPr>
          <p:cNvPr id="114" name="Google Shape;114;p22"/>
          <p:cNvSpPr txBox="1"/>
          <p:nvPr/>
        </p:nvSpPr>
        <p:spPr>
          <a:xfrm>
            <a:off x="1211850" y="3544888"/>
            <a:ext cx="6720300" cy="10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All in a day’s work with Caffe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type="title"/>
          </p:nvPr>
        </p:nvSpPr>
        <p:spPr>
          <a:xfrm>
            <a:off x="457200" y="-22622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Caffe?</a:t>
            </a:r>
            <a:endParaRPr/>
          </a:p>
        </p:txBody>
      </p:sp>
      <p:grpSp>
        <p:nvGrpSpPr>
          <p:cNvPr id="120" name="Google Shape;120;p23"/>
          <p:cNvGrpSpPr/>
          <p:nvPr/>
        </p:nvGrpSpPr>
        <p:grpSpPr>
          <a:xfrm>
            <a:off x="683988" y="3594853"/>
            <a:ext cx="6357203" cy="1837520"/>
            <a:chOff x="925725" y="3101800"/>
            <a:chExt cx="7001325" cy="2023700"/>
          </a:xfrm>
        </p:grpSpPr>
        <p:pic>
          <p:nvPicPr>
            <p:cNvPr id="121" name="Google Shape;12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68325" y="3101803"/>
              <a:ext cx="1691017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2" name="Google Shape;12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25725" y="3101800"/>
              <a:ext cx="1870350" cy="1250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Google Shape;123;p2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231600" y="3160263"/>
              <a:ext cx="1695450" cy="1133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" name="Google Shape;124;p23"/>
            <p:cNvSpPr txBox="1"/>
            <p:nvPr/>
          </p:nvSpPr>
          <p:spPr>
            <a:xfrm>
              <a:off x="1173000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Prototype</a:t>
              </a:r>
              <a:endParaRPr/>
            </a:p>
          </p:txBody>
        </p:sp>
        <p:sp>
          <p:nvSpPr>
            <p:cNvPr id="125" name="Google Shape;125;p23"/>
            <p:cNvSpPr txBox="1"/>
            <p:nvPr/>
          </p:nvSpPr>
          <p:spPr>
            <a:xfrm>
              <a:off x="3825938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Train</a:t>
              </a:r>
              <a:endParaRPr/>
            </a:p>
          </p:txBody>
        </p:sp>
        <p:sp>
          <p:nvSpPr>
            <p:cNvPr id="126" name="Google Shape;126;p23"/>
            <p:cNvSpPr txBox="1"/>
            <p:nvPr/>
          </p:nvSpPr>
          <p:spPr>
            <a:xfrm>
              <a:off x="6391425" y="4397150"/>
              <a:ext cx="13758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Deploy</a:t>
              </a:r>
              <a:endParaRPr/>
            </a:p>
          </p:txBody>
        </p:sp>
        <p:sp>
          <p:nvSpPr>
            <p:cNvPr id="127" name="Google Shape;127;p23"/>
            <p:cNvSpPr txBox="1"/>
            <p:nvPr/>
          </p:nvSpPr>
          <p:spPr>
            <a:xfrm>
              <a:off x="2191350" y="4783800"/>
              <a:ext cx="4761300" cy="34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23"/>
          <p:cNvSpPr txBox="1"/>
          <p:nvPr>
            <p:ph idx="1" type="body"/>
          </p:nvPr>
        </p:nvSpPr>
        <p:spPr>
          <a:xfrm>
            <a:off x="457200" y="819150"/>
            <a:ext cx="8229600" cy="27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200"/>
              <a:t>Open framework, models, and worked examples</a:t>
            </a:r>
            <a:br>
              <a:rPr lang="en" sz="2200"/>
            </a:br>
            <a:r>
              <a:rPr lang="en" sz="2200"/>
              <a:t>for deep learning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4.5 years old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7,000+ citations, 250+ contributors, 24,000+ stars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15,000+ forks, &gt;1 pull request / day average at peak</a:t>
            </a:r>
            <a:endParaRPr sz="2200"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‑"/>
            </a:pPr>
            <a:r>
              <a:rPr lang="en" sz="2200"/>
              <a:t>focus has been vision, but also handles</a:t>
            </a:r>
            <a:br>
              <a:rPr lang="en" sz="2200"/>
            </a:br>
            <a:r>
              <a:rPr lang="en" sz="2200"/>
              <a:t>sequences, reinforcement learning, speech + text</a:t>
            </a:r>
            <a:endParaRPr sz="2200"/>
          </a:p>
        </p:txBody>
      </p:sp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